
<file path=[Content_Types].xml><?xml version="1.0" encoding="utf-8"?>
<Types xmlns="http://schemas.openxmlformats.org/package/2006/content-types">
  <Default ContentType="application/xml" Extension="xml"/>
  <Default ContentType="image/png" Extension="png"/>
  <Default ContentType="image/jpeg" Extension="jpe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1pPr>
    <a:lvl2pPr lvl="1"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2pPr>
    <a:lvl3pPr lvl="2"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3pPr>
    <a:lvl4pPr lvl="3"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4pPr>
    <a:lvl5pPr lvl="4"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5pPr>
    <a:lvl6pPr lvl="5"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6pPr>
    <a:lvl7pPr lvl="6"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7pPr>
    <a:lvl8pPr lvl="7"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8pPr>
    <a:lvl9pPr lvl="8" marR="0" rtl="0" algn="l">
      <a:lnSpc>
        <a:spcPct val="100000"/>
      </a:lnSpc>
      <a:spcBef>
        <a:spcPts val="0"/>
      </a:spcBef>
      <a:spcAft>
        <a:spcPts val="0"/>
      </a:spcAft>
      <a:buClr>
        <a:srgbClr val="000000"/>
      </a:buClr>
      <a:buFont typeface="Arial" panose="020B0604020202020204"/>
      <a:defRPr b="0" i="0" sz="1400" u="none" cap="none" strike="noStrik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p15:guide id="1" orient="horz" pos="540">
          <p15:clr>
            <a:srgbClr val="A4A3A4"/>
          </p15:clr>
        </p15:guide>
        <p15:guide id="2" pos="144">
          <p15:clr>
            <a:srgbClr val="A4A3A4"/>
          </p15:clr>
        </p15:guide>
        <p15:guide id="3" orient="horz" pos="1620">
          <p15:clr>
            <a:srgbClr val="A4A3A4"/>
          </p15:clr>
        </p15:guide>
        <p15:guide id="4" orient="horz" pos="660">
          <p15:clr>
            <a:srgbClr val="A4A3A4"/>
          </p15:clr>
        </p15:guide>
      </p15:sldGuideLst>
    </p:ext>
  </p:extLst>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1.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0" orient="horz"/>
        <p:guide pos="144"/>
        <p:guide pos="1620" orient="horz"/>
        <p:guide pos="66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1.xml"/><Relationship Id="rId3" Type="http://schemas.openxmlformats.org/officeDocument/2006/relationships/presProps" Target="presProps1.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76"/>
        <p:cNvGrpSpPr/>
        <p:nvPr/>
      </p:nvGrpSpPr>
      <p:grpSpPr>
        <a:xfrm>
          <a:off x="0" y="0"/>
          <a:ext cx="0" cy="0"/>
          <a:chOff x="0" y="0"/>
          <a:chExt cx="0" cy="0"/>
        </a:xfrm>
      </p:grpSpPr>
      <p:sp>
        <p:nvSpPr>
          <p:cNvPr id="3077" name="Google Shape;3077;n"/>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78" name="Google Shape;3078;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6"/>
        <p:cNvGrpSpPr/>
        <p:nvPr/>
      </p:nvGrpSpPr>
      <p:grpSpPr>
        <a:xfrm>
          <a:off x="0" y="0"/>
          <a:ext cx="0" cy="0"/>
          <a:chOff x="0" y="0"/>
          <a:chExt cx="0" cy="0"/>
        </a:xfrm>
      </p:grpSpPr>
      <p:sp>
        <p:nvSpPr>
          <p:cNvPr id="3127" name="Google Shape;3127;p1: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28" name="Google Shape;312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marR="0" lvl="0" indent="0" algn="l" rtl="0">
              <a:lnSpc>
                <a:spcPct val="100000"/>
              </a:lnSpc>
              <a:spcBef>
                <a:spcPts val="0"/>
              </a:spcBef>
              <a:spcAft>
                <a:spcPts val="0"/>
              </a:spcAft>
              <a:buClr>
                <a:srgbClr val="000000"/>
              </a:buClr>
              <a:buSzPts val="1100"/>
              <a:buFont typeface="Arial" panose="020B0604020202020204"/>
              <a:buNone/>
            </a:pPr>
            <a:endParaRPr b="1">
              <a:latin typeface="Calibri" panose="020F0502020204030204"/>
              <a:ea typeface="Calibri" panose="020F0502020204030204"/>
              <a:cs typeface="Calibri" panose="020F0502020204030204"/>
              <a:sym typeface="Calibri" panose="020F0502020204030204"/>
            </a:endParaRPr>
          </a:p>
        </p:txBody>
      </p:sp>
      <p:sp>
        <p:nvSpPr>
          <p:cNvPr id="3129" name="Google Shape;3129;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None/>
            </a:pPr>
            <a:fld id="{00000000-1234-1234-1234-123412341234}" type="slidenum">
              <a:rPr lang="en-US" sz="14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fld>
            <a:endParaRPr sz="14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23"/>
        <p:cNvGrpSpPr/>
        <p:nvPr/>
      </p:nvGrpSpPr>
      <p:grpSpPr>
        <a:xfrm>
          <a:off x="0" y="0"/>
          <a:ext cx="0" cy="0"/>
          <a:chOff x="0" y="0"/>
          <a:chExt cx="0" cy="0"/>
        </a:xfrm>
      </p:grpSpPr>
      <p:sp>
        <p:nvSpPr>
          <p:cNvPr id="3224" name="Google Shape;322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25" name="Google Shape;3225;p10:notes"/>
          <p:cNvSpPr txBox="1">
            <a:spLocks noGrp="1"/>
          </p:cNvSpPr>
          <p:nvPr>
            <p:ph type="body" idx="1"/>
          </p:nvPr>
        </p:nvSpPr>
        <p:spPr>
          <a:xfrm>
            <a:off x="685800" y="4400640"/>
            <a:ext cx="5486100" cy="36000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600"/>
              </a:spcBef>
              <a:spcAft>
                <a:spcPts val="0"/>
              </a:spcAft>
              <a:buSzPts val="1100"/>
              <a:buNone/>
            </a:pPr>
            <a:endParaRPr sz="2800" b="0" strike="noStrike">
              <a:latin typeface="Arial" panose="020B0604020202020204"/>
              <a:ea typeface="Arial" panose="020B0604020202020204"/>
              <a:cs typeface="Arial" panose="020B0604020202020204"/>
              <a:sym typeface="Arial" panose="020B0604020202020204"/>
            </a:endParaRPr>
          </a:p>
        </p:txBody>
      </p:sp>
      <p:sp>
        <p:nvSpPr>
          <p:cNvPr id="3226" name="Google Shape;3226;p10:notes"/>
          <p:cNvSpPr txBox="1"/>
          <p:nvPr/>
        </p:nvSpPr>
        <p:spPr>
          <a:xfrm>
            <a:off x="3884760" y="8685360"/>
            <a:ext cx="2971500" cy="4584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fld>
            <a:endParaRPr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32"/>
        <p:cNvGrpSpPr/>
        <p:nvPr/>
      </p:nvGrpSpPr>
      <p:grpSpPr>
        <a:xfrm>
          <a:off x="0" y="0"/>
          <a:ext cx="0" cy="0"/>
          <a:chOff x="0" y="0"/>
          <a:chExt cx="0" cy="0"/>
        </a:xfrm>
      </p:grpSpPr>
      <p:sp>
        <p:nvSpPr>
          <p:cNvPr id="3233" name="Google Shape;3233;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234" name="Google Shape;323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38"/>
        <p:cNvGrpSpPr/>
        <p:nvPr/>
      </p:nvGrpSpPr>
      <p:grpSpPr>
        <a:xfrm>
          <a:off x="0" y="0"/>
          <a:ext cx="0" cy="0"/>
          <a:chOff x="0" y="0"/>
          <a:chExt cx="0" cy="0"/>
        </a:xfrm>
      </p:grpSpPr>
      <p:sp>
        <p:nvSpPr>
          <p:cNvPr id="3239" name="Google Shape;323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40" name="Google Shape;3240;p12:notes"/>
          <p:cNvSpPr txBox="1">
            <a:spLocks noGrp="1"/>
          </p:cNvSpPr>
          <p:nvPr>
            <p:ph type="body" idx="1"/>
          </p:nvPr>
        </p:nvSpPr>
        <p:spPr>
          <a:xfrm>
            <a:off x="685800" y="4400640"/>
            <a:ext cx="5486100" cy="36000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600"/>
              </a:spcBef>
              <a:spcAft>
                <a:spcPts val="0"/>
              </a:spcAft>
              <a:buSzPts val="1100"/>
              <a:buNone/>
            </a:pPr>
            <a:endParaRPr sz="2800" b="0" strike="noStrike">
              <a:latin typeface="Arial" panose="020B0604020202020204"/>
              <a:ea typeface="Arial" panose="020B0604020202020204"/>
              <a:cs typeface="Arial" panose="020B0604020202020204"/>
              <a:sym typeface="Arial" panose="020B0604020202020204"/>
            </a:endParaRPr>
          </a:p>
        </p:txBody>
      </p:sp>
      <p:sp>
        <p:nvSpPr>
          <p:cNvPr id="3241" name="Google Shape;3241;p12:notes"/>
          <p:cNvSpPr txBox="1"/>
          <p:nvPr/>
        </p:nvSpPr>
        <p:spPr>
          <a:xfrm>
            <a:off x="3884760" y="8685360"/>
            <a:ext cx="2971500" cy="4584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fld>
            <a:endParaRPr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46"/>
        <p:cNvGrpSpPr/>
        <p:nvPr/>
      </p:nvGrpSpPr>
      <p:grpSpPr>
        <a:xfrm>
          <a:off x="0" y="0"/>
          <a:ext cx="0" cy="0"/>
          <a:chOff x="0" y="0"/>
          <a:chExt cx="0" cy="0"/>
        </a:xfrm>
      </p:grpSpPr>
      <p:sp>
        <p:nvSpPr>
          <p:cNvPr id="3247" name="Google Shape;324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48" name="Google Shape;3248;p13:notes"/>
          <p:cNvSpPr txBox="1">
            <a:spLocks noGrp="1"/>
          </p:cNvSpPr>
          <p:nvPr>
            <p:ph type="body" idx="1"/>
          </p:nvPr>
        </p:nvSpPr>
        <p:spPr>
          <a:xfrm>
            <a:off x="685800" y="4400640"/>
            <a:ext cx="5486100" cy="36000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600"/>
              </a:spcBef>
              <a:spcAft>
                <a:spcPts val="0"/>
              </a:spcAft>
              <a:buSzPts val="1100"/>
              <a:buNone/>
            </a:pPr>
            <a:endParaRPr sz="2800" b="0" strike="noStrike">
              <a:latin typeface="Arial" panose="020B0604020202020204"/>
              <a:ea typeface="Arial" panose="020B0604020202020204"/>
              <a:cs typeface="Arial" panose="020B0604020202020204"/>
              <a:sym typeface="Arial" panose="020B0604020202020204"/>
            </a:endParaRPr>
          </a:p>
        </p:txBody>
      </p:sp>
      <p:sp>
        <p:nvSpPr>
          <p:cNvPr id="3249" name="Google Shape;3249;p13:notes"/>
          <p:cNvSpPr txBox="1"/>
          <p:nvPr/>
        </p:nvSpPr>
        <p:spPr>
          <a:xfrm>
            <a:off x="3884760" y="8685360"/>
            <a:ext cx="2971500" cy="4584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fld>
            <a:endParaRPr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55"/>
        <p:cNvGrpSpPr/>
        <p:nvPr/>
      </p:nvGrpSpPr>
      <p:grpSpPr>
        <a:xfrm>
          <a:off x="0" y="0"/>
          <a:ext cx="0" cy="0"/>
          <a:chOff x="0" y="0"/>
          <a:chExt cx="0" cy="0"/>
        </a:xfrm>
      </p:grpSpPr>
      <p:sp>
        <p:nvSpPr>
          <p:cNvPr id="3256" name="Google Shape;325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b="1">
                <a:solidFill>
                  <a:srgbClr val="213163"/>
                </a:solidFill>
              </a:rPr>
              <a:t>Reference</a:t>
            </a:r>
            <a:endParaRPr sz="1100"/>
          </a:p>
          <a:p>
            <a:pPr marL="173990" lvl="0" indent="-104140" algn="l" rtl="0">
              <a:lnSpc>
                <a:spcPct val="100000"/>
              </a:lnSpc>
              <a:spcBef>
                <a:spcPts val="0"/>
              </a:spcBef>
              <a:spcAft>
                <a:spcPts val="0"/>
              </a:spcAft>
              <a:buSzPts val="1100"/>
              <a:buFont typeface="Arial" panose="020B0604020202020204"/>
              <a:buNone/>
            </a:pPr>
            <a:endParaRPr sz="1100"/>
          </a:p>
          <a:p>
            <a:pPr marL="173990" lvl="0" indent="-173990" algn="l" rtl="0">
              <a:lnSpc>
                <a:spcPct val="100000"/>
              </a:lnSpc>
              <a:spcBef>
                <a:spcPts val="0"/>
              </a:spcBef>
              <a:spcAft>
                <a:spcPts val="0"/>
              </a:spcAft>
              <a:buSzPts val="1100"/>
              <a:buFont typeface="Arial" panose="020B0604020202020204"/>
              <a:buChar char="•"/>
            </a:pPr>
            <a:r>
              <a:rPr lang="en-US" sz="1100"/>
              <a:t>These are the references for this session.</a:t>
            </a:r>
            <a:endParaRPr sz="1100" b="0" strike="noStrike">
              <a:latin typeface="Arial" panose="020B0604020202020204"/>
              <a:ea typeface="Arial" panose="020B0604020202020204"/>
              <a:cs typeface="Arial" panose="020B0604020202020204"/>
              <a:sym typeface="Arial" panose="020B0604020202020204"/>
            </a:endParaRPr>
          </a:p>
        </p:txBody>
      </p:sp>
      <p:sp>
        <p:nvSpPr>
          <p:cNvPr id="3257" name="Google Shape;32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62"/>
        <p:cNvGrpSpPr/>
        <p:nvPr/>
      </p:nvGrpSpPr>
      <p:grpSpPr>
        <a:xfrm>
          <a:off x="0" y="0"/>
          <a:ext cx="0" cy="0"/>
          <a:chOff x="0" y="0"/>
          <a:chExt cx="0" cy="0"/>
        </a:xfrm>
      </p:grpSpPr>
      <p:sp>
        <p:nvSpPr>
          <p:cNvPr id="3263" name="Google Shape;326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64" name="Google Shape;3264;p15:notes"/>
          <p:cNvSpPr txBox="1">
            <a:spLocks noGrp="1"/>
          </p:cNvSpPr>
          <p:nvPr>
            <p:ph type="body" idx="1"/>
          </p:nvPr>
        </p:nvSpPr>
        <p:spPr>
          <a:xfrm>
            <a:off x="685800" y="4400640"/>
            <a:ext cx="5486100" cy="36000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sz="2000" b="0" strike="noStrike">
              <a:latin typeface="Arial" panose="020B0604020202020204"/>
              <a:ea typeface="Arial" panose="020B0604020202020204"/>
              <a:cs typeface="Arial" panose="020B0604020202020204"/>
              <a:sym typeface="Arial" panose="020B0604020202020204"/>
            </a:endParaRPr>
          </a:p>
        </p:txBody>
      </p:sp>
      <p:sp>
        <p:nvSpPr>
          <p:cNvPr id="3265" name="Google Shape;3265;p15:notes"/>
          <p:cNvSpPr txBox="1"/>
          <p:nvPr/>
        </p:nvSpPr>
        <p:spPr>
          <a:xfrm>
            <a:off x="3884760" y="8685360"/>
            <a:ext cx="2971500" cy="4584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fld>
            <a:endParaRPr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48"/>
        <p:cNvGrpSpPr/>
        <p:nvPr/>
      </p:nvGrpSpPr>
      <p:grpSpPr>
        <a:xfrm>
          <a:off x="0" y="0"/>
          <a:ext cx="0" cy="0"/>
          <a:chOff x="0" y="0"/>
          <a:chExt cx="0" cy="0"/>
        </a:xfrm>
      </p:grpSpPr>
      <p:sp>
        <p:nvSpPr>
          <p:cNvPr id="3149" name="Google Shape;314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marR="0" lvl="0" indent="0" algn="l" rtl="0">
              <a:lnSpc>
                <a:spcPct val="100000"/>
              </a:lnSpc>
              <a:spcBef>
                <a:spcPts val="0"/>
              </a:spcBef>
              <a:spcAft>
                <a:spcPts val="0"/>
              </a:spcAft>
              <a:buClr>
                <a:srgbClr val="000000"/>
              </a:buClr>
              <a:buSzPts val="1100"/>
              <a:buFont typeface="Arial" panose="020B0604020202020204"/>
              <a:buNone/>
            </a:pPr>
            <a:r>
              <a:rPr lang="en-US" sz="1100" b="1">
                <a:solidFill>
                  <a:srgbClr val="F2F2F2"/>
                </a:solidFill>
              </a:rPr>
              <a:t>EARTHQUAKE PREDICTION SYSTEM</a:t>
            </a:r>
            <a:endParaRPr lang="en-US" sz="1100" b="1">
              <a:solidFill>
                <a:srgbClr val="F2F2F2"/>
              </a:solidFill>
            </a:endParaRPr>
          </a:p>
          <a:p>
            <a:pPr marL="158750" lvl="0" indent="0" algn="l" rtl="0">
              <a:lnSpc>
                <a:spcPct val="100000"/>
              </a:lnSpc>
              <a:spcBef>
                <a:spcPts val="0"/>
              </a:spcBef>
              <a:spcAft>
                <a:spcPts val="0"/>
              </a:spcAft>
              <a:buSzPts val="1100"/>
              <a:buNone/>
            </a:pPr>
            <a:endParaRPr b="1"/>
          </a:p>
        </p:txBody>
      </p:sp>
      <p:sp>
        <p:nvSpPr>
          <p:cNvPr id="3150" name="Google Shape;315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56"/>
        <p:cNvGrpSpPr/>
        <p:nvPr/>
      </p:nvGrpSpPr>
      <p:grpSpPr>
        <a:xfrm>
          <a:off x="0" y="0"/>
          <a:ext cx="0" cy="0"/>
          <a:chOff x="0" y="0"/>
          <a:chExt cx="0" cy="0"/>
        </a:xfrm>
      </p:grpSpPr>
      <p:sp>
        <p:nvSpPr>
          <p:cNvPr id="3157" name="Google Shape;315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sz="1100" b="0" i="0">
              <a:solidFill>
                <a:srgbClr val="000000"/>
              </a:solidFill>
              <a:latin typeface="Arial" panose="020B0604020202020204"/>
              <a:ea typeface="Arial" panose="020B0604020202020204"/>
              <a:cs typeface="Arial" panose="020B0604020202020204"/>
              <a:sym typeface="Arial" panose="020B0604020202020204"/>
            </a:endParaRPr>
          </a:p>
        </p:txBody>
      </p:sp>
      <p:sp>
        <p:nvSpPr>
          <p:cNvPr id="3158" name="Google Shape;315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6"/>
        <p:cNvGrpSpPr/>
        <p:nvPr/>
      </p:nvGrpSpPr>
      <p:grpSpPr>
        <a:xfrm>
          <a:off x="0" y="0"/>
          <a:ext cx="0" cy="0"/>
          <a:chOff x="0" y="0"/>
          <a:chExt cx="0" cy="0"/>
        </a:xfrm>
      </p:grpSpPr>
      <p:sp>
        <p:nvSpPr>
          <p:cNvPr id="3167" name="Google Shape;316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sz="1100" b="0" i="0">
              <a:solidFill>
                <a:srgbClr val="000000"/>
              </a:solidFill>
              <a:latin typeface="Arial" panose="020B0604020202020204"/>
              <a:ea typeface="Arial" panose="020B0604020202020204"/>
              <a:cs typeface="Arial" panose="020B0604020202020204"/>
              <a:sym typeface="Arial" panose="020B0604020202020204"/>
            </a:endParaRPr>
          </a:p>
        </p:txBody>
      </p:sp>
      <p:sp>
        <p:nvSpPr>
          <p:cNvPr id="3168" name="Google Shape;316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77"/>
        <p:cNvGrpSpPr/>
        <p:nvPr/>
      </p:nvGrpSpPr>
      <p:grpSpPr>
        <a:xfrm>
          <a:off x="0" y="0"/>
          <a:ext cx="0" cy="0"/>
          <a:chOff x="0" y="0"/>
          <a:chExt cx="0" cy="0"/>
        </a:xfrm>
      </p:grpSpPr>
      <p:sp>
        <p:nvSpPr>
          <p:cNvPr id="3178" name="Google Shape;317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sz="1100" b="0" i="0">
              <a:solidFill>
                <a:srgbClr val="000000"/>
              </a:solidFill>
              <a:latin typeface="Arial" panose="020B0604020202020204"/>
              <a:ea typeface="Arial" panose="020B0604020202020204"/>
              <a:cs typeface="Arial" panose="020B0604020202020204"/>
              <a:sym typeface="Arial" panose="020B0604020202020204"/>
            </a:endParaRPr>
          </a:p>
        </p:txBody>
      </p:sp>
      <p:sp>
        <p:nvSpPr>
          <p:cNvPr id="3179" name="Google Shape;317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86"/>
        <p:cNvGrpSpPr/>
        <p:nvPr/>
      </p:nvGrpSpPr>
      <p:grpSpPr>
        <a:xfrm>
          <a:off x="0" y="0"/>
          <a:ext cx="0" cy="0"/>
          <a:chOff x="0" y="0"/>
          <a:chExt cx="0" cy="0"/>
        </a:xfrm>
      </p:grpSpPr>
      <p:sp>
        <p:nvSpPr>
          <p:cNvPr id="3187" name="Google Shape;318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sz="1100" b="0" i="0">
              <a:solidFill>
                <a:srgbClr val="000000"/>
              </a:solidFill>
              <a:latin typeface="Arial" panose="020B0604020202020204"/>
              <a:ea typeface="Arial" panose="020B0604020202020204"/>
              <a:cs typeface="Arial" panose="020B0604020202020204"/>
              <a:sym typeface="Arial" panose="020B0604020202020204"/>
            </a:endParaRPr>
          </a:p>
        </p:txBody>
      </p:sp>
      <p:sp>
        <p:nvSpPr>
          <p:cNvPr id="3188" name="Google Shape;318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94"/>
        <p:cNvGrpSpPr/>
        <p:nvPr/>
      </p:nvGrpSpPr>
      <p:grpSpPr>
        <a:xfrm>
          <a:off x="0" y="0"/>
          <a:ext cx="0" cy="0"/>
          <a:chOff x="0" y="0"/>
          <a:chExt cx="0" cy="0"/>
        </a:xfrm>
      </p:grpSpPr>
      <p:sp>
        <p:nvSpPr>
          <p:cNvPr id="3195" name="Google Shape;319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96" name="Google Shape;3196;p7:notes"/>
          <p:cNvSpPr txBox="1">
            <a:spLocks noGrp="1"/>
          </p:cNvSpPr>
          <p:nvPr>
            <p:ph type="body" idx="1"/>
          </p:nvPr>
        </p:nvSpPr>
        <p:spPr>
          <a:xfrm>
            <a:off x="685800" y="4400640"/>
            <a:ext cx="5486100" cy="36000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600"/>
              </a:spcBef>
              <a:spcAft>
                <a:spcPts val="0"/>
              </a:spcAft>
              <a:buSzPts val="1100"/>
              <a:buNone/>
            </a:pPr>
            <a:endParaRPr sz="2800" b="0" strike="noStrike">
              <a:latin typeface="Arial" panose="020B0604020202020204"/>
              <a:ea typeface="Arial" panose="020B0604020202020204"/>
              <a:cs typeface="Arial" panose="020B0604020202020204"/>
              <a:sym typeface="Arial" panose="020B0604020202020204"/>
            </a:endParaRPr>
          </a:p>
        </p:txBody>
      </p:sp>
      <p:sp>
        <p:nvSpPr>
          <p:cNvPr id="3197" name="Google Shape;3197;p7:notes"/>
          <p:cNvSpPr txBox="1"/>
          <p:nvPr/>
        </p:nvSpPr>
        <p:spPr>
          <a:xfrm>
            <a:off x="3884760" y="8685360"/>
            <a:ext cx="2971500" cy="4584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fld>
            <a:endParaRPr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07"/>
        <p:cNvGrpSpPr/>
        <p:nvPr/>
      </p:nvGrpSpPr>
      <p:grpSpPr>
        <a:xfrm>
          <a:off x="0" y="0"/>
          <a:ext cx="0" cy="0"/>
          <a:chOff x="0" y="0"/>
          <a:chExt cx="0" cy="0"/>
        </a:xfrm>
      </p:grpSpPr>
      <p:sp>
        <p:nvSpPr>
          <p:cNvPr id="3208" name="Google Shape;320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209" name="Google Shape;3209;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14"/>
        <p:cNvGrpSpPr/>
        <p:nvPr/>
      </p:nvGrpSpPr>
      <p:grpSpPr>
        <a:xfrm>
          <a:off x="0" y="0"/>
          <a:ext cx="0" cy="0"/>
          <a:chOff x="0" y="0"/>
          <a:chExt cx="0" cy="0"/>
        </a:xfrm>
      </p:grpSpPr>
      <p:sp>
        <p:nvSpPr>
          <p:cNvPr id="3215" name="Google Shape;321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16" name="Google Shape;3216;p9:notes"/>
          <p:cNvSpPr txBox="1">
            <a:spLocks noGrp="1"/>
          </p:cNvSpPr>
          <p:nvPr>
            <p:ph type="body" idx="1"/>
          </p:nvPr>
        </p:nvSpPr>
        <p:spPr>
          <a:xfrm>
            <a:off x="685800" y="4400640"/>
            <a:ext cx="5486100" cy="36000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600"/>
              </a:spcBef>
              <a:spcAft>
                <a:spcPts val="0"/>
              </a:spcAft>
              <a:buSzPts val="1100"/>
              <a:buNone/>
            </a:pPr>
            <a:endParaRPr sz="2800" b="0" strike="noStrike">
              <a:latin typeface="Arial" panose="020B0604020202020204"/>
              <a:ea typeface="Arial" panose="020B0604020202020204"/>
              <a:cs typeface="Arial" panose="020B0604020202020204"/>
              <a:sym typeface="Arial" panose="020B0604020202020204"/>
            </a:endParaRPr>
          </a:p>
        </p:txBody>
      </p:sp>
      <p:sp>
        <p:nvSpPr>
          <p:cNvPr id="3217" name="Google Shape;3217;p9:notes"/>
          <p:cNvSpPr txBox="1"/>
          <p:nvPr/>
        </p:nvSpPr>
        <p:spPr>
          <a:xfrm>
            <a:off x="3884760" y="8685360"/>
            <a:ext cx="2971500" cy="4584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fld>
            <a:endParaRPr sz="1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3085"/>
        <p:cNvGrpSpPr/>
        <p:nvPr/>
      </p:nvGrpSpPr>
      <p:grpSpPr>
        <a:xfrm>
          <a:off x="0" y="0"/>
          <a:ext cx="0" cy="0"/>
          <a:chOff x="0" y="0"/>
          <a:chExt cx="0" cy="0"/>
        </a:xfrm>
      </p:grpSpPr>
      <p:sp>
        <p:nvSpPr>
          <p:cNvPr id="3086" name="Google Shape;3086;p2"/>
          <p:cNvSpPr txBox="1">
            <a:spLocks noGrp="1"/>
          </p:cNvSpPr>
          <p:nvPr>
            <p:ph type="ctrTitle"/>
          </p:nvPr>
        </p:nvSpPr>
        <p:spPr>
          <a:xfrm>
            <a:off x="1143000" y="841375"/>
            <a:ext cx="6858000" cy="17907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SzPts val="1400"/>
              <a:buNone/>
              <a:defRPr sz="60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87" name="Google Shape;3087;p2"/>
          <p:cNvSpPr txBox="1">
            <a:spLocks noGrp="1"/>
          </p:cNvSpPr>
          <p:nvPr>
            <p:ph type="subTitle" idx="1"/>
          </p:nvPr>
        </p:nvSpPr>
        <p:spPr>
          <a:xfrm>
            <a:off x="1143000" y="2701925"/>
            <a:ext cx="6858000" cy="1241400"/>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000000"/>
              </a:buClr>
              <a:buSzPts val="2000"/>
              <a:buFont typeface="Arial" panose="020B0604020202020204"/>
              <a:buNone/>
              <a:defRPr sz="20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000000"/>
              </a:buClr>
              <a:buSzPts val="18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000000"/>
              </a:buClr>
              <a:buSzPts val="1600"/>
              <a:buFont typeface="Arial" panose="020B0604020202020204"/>
              <a:buNone/>
              <a:defRPr sz="16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88" name="Google Shape;3088;p2"/>
          <p:cNvSpPr txBox="1">
            <a:spLocks noGrp="1"/>
          </p:cNvSpPr>
          <p:nvPr>
            <p:ph type="dt" idx="10"/>
          </p:nvPr>
        </p:nvSpPr>
        <p:spPr>
          <a:xfrm>
            <a:off x="628650" y="4767263"/>
            <a:ext cx="2057400" cy="2745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89" name="Google Shape;3089;p2"/>
          <p:cNvSpPr txBox="1">
            <a:spLocks noGrp="1"/>
          </p:cNvSpPr>
          <p:nvPr>
            <p:ph type="ftr" idx="11"/>
          </p:nvPr>
        </p:nvSpPr>
        <p:spPr>
          <a:xfrm>
            <a:off x="3028950" y="4767263"/>
            <a:ext cx="3086100" cy="2745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90" name="Google Shape;3090;p2"/>
          <p:cNvSpPr txBox="1">
            <a:spLocks noGrp="1"/>
          </p:cNvSpPr>
          <p:nvPr>
            <p:ph type="sldNum" idx="12"/>
          </p:nvPr>
        </p:nvSpPr>
        <p:spPr>
          <a:xfrm>
            <a:off x="6457950" y="4767263"/>
            <a:ext cx="2057400" cy="2745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0" marR="0" lvl="1"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0" marR="0" lvl="2"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0" marR="0" lvl="3"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0" marR="0" lvl="4"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0" marR="0" lvl="5"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0" marR="0" lvl="6"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0" marR="0" lvl="7"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0" marR="0" lvl="8" indent="0" algn="l" rtl="0">
              <a:lnSpc>
                <a:spcPct val="100000"/>
              </a:lnSpc>
              <a:spcBef>
                <a:spcPts val="0"/>
              </a:spcBef>
              <a:spcAft>
                <a:spcPts val="0"/>
              </a:spcAft>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21"/>
        <p:cNvGrpSpPr/>
        <p:nvPr/>
      </p:nvGrpSpPr>
      <p:grpSpPr>
        <a:xfrm>
          <a:off x="0" y="0"/>
          <a:ext cx="0" cy="0"/>
          <a:chOff x="0" y="0"/>
          <a:chExt cx="0" cy="0"/>
        </a:xfrm>
      </p:grpSpPr>
      <p:sp>
        <p:nvSpPr>
          <p:cNvPr id="3122" name="Google Shape;3122;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stStyle>
          <a:p/>
        </p:txBody>
      </p:sp>
      <p:sp>
        <p:nvSpPr>
          <p:cNvPr id="3123" name="Google Shape;3123;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3124"/>
        <p:cNvGrpSpPr/>
        <p:nvPr/>
      </p:nvGrpSpPr>
      <p:grpSpPr>
        <a:xfrm>
          <a:off x="0" y="0"/>
          <a:ext cx="0" cy="0"/>
          <a:chOff x="0" y="0"/>
          <a:chExt cx="0" cy="0"/>
        </a:xfrm>
      </p:grpSpPr>
      <p:sp>
        <p:nvSpPr>
          <p:cNvPr id="3125" name="Google Shape;3125;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3091"/>
        <p:cNvGrpSpPr/>
        <p:nvPr/>
      </p:nvGrpSpPr>
      <p:grpSpPr>
        <a:xfrm>
          <a:off x="0" y="0"/>
          <a:ext cx="0" cy="0"/>
          <a:chOff x="0" y="0"/>
          <a:chExt cx="0" cy="0"/>
        </a:xfrm>
      </p:grpSpPr>
      <p:sp>
        <p:nvSpPr>
          <p:cNvPr id="3092" name="Google Shape;3092;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3093"/>
        <p:cNvGrpSpPr/>
        <p:nvPr/>
      </p:nvGrpSpPr>
      <p:grpSpPr>
        <a:xfrm>
          <a:off x="0" y="0"/>
          <a:ext cx="0" cy="0"/>
          <a:chOff x="0" y="0"/>
          <a:chExt cx="0" cy="0"/>
        </a:xfrm>
      </p:grpSpPr>
      <p:sp>
        <p:nvSpPr>
          <p:cNvPr id="3094" name="Google Shape;3094;p4"/>
          <p:cNvSpPr txBox="1">
            <a:spLocks noGrp="1"/>
          </p:cNvSpPr>
          <p:nvPr>
            <p:ph type="title"/>
          </p:nvPr>
        </p:nvSpPr>
        <p:spPr>
          <a:xfrm>
            <a:off x="628560" y="273780"/>
            <a:ext cx="7886400" cy="9939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95" name="Google Shape;3095;p4"/>
          <p:cNvSpPr txBox="1">
            <a:spLocks noGrp="1"/>
          </p:cNvSpPr>
          <p:nvPr>
            <p:ph type="subTitle" idx="1"/>
          </p:nvPr>
        </p:nvSpPr>
        <p:spPr>
          <a:xfrm>
            <a:off x="457110" y="1203390"/>
            <a:ext cx="8229300" cy="29829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SzPts val="1400"/>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96"/>
        <p:cNvGrpSpPr/>
        <p:nvPr/>
      </p:nvGrpSpPr>
      <p:grpSpPr>
        <a:xfrm>
          <a:off x="0" y="0"/>
          <a:ext cx="0" cy="0"/>
          <a:chOff x="0" y="0"/>
          <a:chExt cx="0" cy="0"/>
        </a:xfrm>
      </p:grpSpPr>
      <p:sp>
        <p:nvSpPr>
          <p:cNvPr id="3097" name="Google Shape;3097;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098" name="Google Shape;3098;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99"/>
        <p:cNvGrpSpPr/>
        <p:nvPr/>
      </p:nvGrpSpPr>
      <p:grpSpPr>
        <a:xfrm>
          <a:off x="0" y="0"/>
          <a:ext cx="0" cy="0"/>
          <a:chOff x="0" y="0"/>
          <a:chExt cx="0" cy="0"/>
        </a:xfrm>
      </p:grpSpPr>
      <p:sp>
        <p:nvSpPr>
          <p:cNvPr id="3100" name="Google Shape;3100;p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01" name="Google Shape;3101;p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04800" algn="l" rtl="0">
              <a:lnSpc>
                <a:spcPct val="115000"/>
              </a:lnSpc>
              <a:spcBef>
                <a:spcPts val="1600"/>
              </a:spcBef>
              <a:spcAft>
                <a:spcPts val="160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02" name="Google Shape;3102;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3103"/>
        <p:cNvGrpSpPr/>
        <p:nvPr/>
      </p:nvGrpSpPr>
      <p:grpSpPr>
        <a:xfrm>
          <a:off x="0" y="0"/>
          <a:ext cx="0" cy="0"/>
          <a:chOff x="0" y="0"/>
          <a:chExt cx="0" cy="0"/>
        </a:xfrm>
      </p:grpSpPr>
      <p:sp>
        <p:nvSpPr>
          <p:cNvPr id="3104" name="Google Shape;3104;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2800"/>
              <a:buFont typeface="Arial" panose="020B0604020202020204"/>
              <a:buNone/>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05" name="Google Shape;3105;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04800" algn="l" rtl="0">
              <a:lnSpc>
                <a:spcPct val="115000"/>
              </a:lnSpc>
              <a:spcBef>
                <a:spcPts val="1600"/>
              </a:spcBef>
              <a:spcAft>
                <a:spcPts val="160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06" name="Google Shape;3106;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04800" algn="l" rtl="0">
              <a:lnSpc>
                <a:spcPct val="115000"/>
              </a:lnSpc>
              <a:spcBef>
                <a:spcPts val="1600"/>
              </a:spcBef>
              <a:spcAft>
                <a:spcPts val="160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07" name="Google Shape;3107;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2">
    <p:spTree>
      <p:nvGrpSpPr>
        <p:cNvPr id="1" name="Shape 3108"/>
        <p:cNvGrpSpPr/>
        <p:nvPr/>
      </p:nvGrpSpPr>
      <p:grpSpPr>
        <a:xfrm>
          <a:off x="0" y="0"/>
          <a:ext cx="0" cy="0"/>
          <a:chOff x="0" y="0"/>
          <a:chExt cx="0" cy="0"/>
        </a:xfrm>
      </p:grpSpPr>
      <p:sp>
        <p:nvSpPr>
          <p:cNvPr id="3109" name="Google Shape;3109;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2400"/>
              <a:buFont typeface="Arial" panose="020B0604020202020204"/>
              <a:buNone/>
              <a:defRPr sz="2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10" name="Google Shape;3110;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04800" algn="l" rtl="0">
              <a:lnSpc>
                <a:spcPct val="115000"/>
              </a:lnSpc>
              <a:spcBef>
                <a:spcPts val="1600"/>
              </a:spcBef>
              <a:spcAft>
                <a:spcPts val="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04800" algn="l" rtl="0">
              <a:lnSpc>
                <a:spcPct val="115000"/>
              </a:lnSpc>
              <a:spcBef>
                <a:spcPts val="1600"/>
              </a:spcBef>
              <a:spcAft>
                <a:spcPts val="1600"/>
              </a:spcAft>
              <a:buClr>
                <a:srgbClr val="000000"/>
              </a:buClr>
              <a:buSzPts val="1200"/>
              <a:buFont typeface="Arial" panose="020B0604020202020204"/>
              <a:buChar char="■"/>
              <a:defRPr sz="1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11" name="Google Shape;311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12"/>
        <p:cNvGrpSpPr/>
        <p:nvPr/>
      </p:nvGrpSpPr>
      <p:grpSpPr>
        <a:xfrm>
          <a:off x="0" y="0"/>
          <a:ext cx="0" cy="0"/>
          <a:chOff x="0" y="0"/>
          <a:chExt cx="0" cy="0"/>
        </a:xfrm>
      </p:grpSpPr>
      <p:sp>
        <p:nvSpPr>
          <p:cNvPr id="3113" name="Google Shape;3113;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4800"/>
              <a:buFont typeface="Arial" panose="020B0604020202020204"/>
              <a:buNone/>
              <a:defRPr sz="4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14" name="Google Shape;3114;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15"/>
        <p:cNvGrpSpPr/>
        <p:nvPr/>
      </p:nvGrpSpPr>
      <p:grpSpPr>
        <a:xfrm>
          <a:off x="0" y="0"/>
          <a:ext cx="0" cy="0"/>
          <a:chOff x="0" y="0"/>
          <a:chExt cx="0" cy="0"/>
        </a:xfrm>
      </p:grpSpPr>
      <p:sp>
        <p:nvSpPr>
          <p:cNvPr id="3116" name="Google Shape;3116;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117" name="Google Shape;3117;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000000"/>
              </a:buClr>
              <a:buSzPts val="4200"/>
              <a:buFont typeface="Arial" panose="020B0604020202020204"/>
              <a:buNone/>
              <a:defRPr sz="42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18" name="Google Shape;3118;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rgbClr val="000000"/>
              </a:buClr>
              <a:buSzPts val="2100"/>
              <a:buFont typeface="Arial" panose="020B0604020202020204"/>
              <a:buNone/>
              <a:defRPr sz="2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19" name="Google Shape;3119;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marR="0" lvl="0" indent="-342900" algn="l" rtl="0">
              <a:lnSpc>
                <a:spcPct val="115000"/>
              </a:lnSpc>
              <a:spcBef>
                <a:spcPts val="0"/>
              </a:spcBef>
              <a:spcAft>
                <a:spcPts val="0"/>
              </a:spcAft>
              <a:buClr>
                <a:srgbClr val="000000"/>
              </a:buClr>
              <a:buSzPts val="18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317500" algn="l" rtl="0">
              <a:lnSpc>
                <a:spcPct val="115000"/>
              </a:lnSpc>
              <a:spcBef>
                <a:spcPts val="1600"/>
              </a:spcBef>
              <a:spcAft>
                <a:spcPts val="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317500" algn="l" rtl="0">
              <a:lnSpc>
                <a:spcPct val="115000"/>
              </a:lnSpc>
              <a:spcBef>
                <a:spcPts val="1600"/>
              </a:spcBef>
              <a:spcAft>
                <a:spcPts val="1600"/>
              </a:spcAft>
              <a:buClr>
                <a:srgbClr val="000000"/>
              </a:buClr>
              <a:buSzPts val="1400"/>
              <a:buFont typeface="Arial" panose="020B0604020202020204"/>
              <a:buChar char="■"/>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3120" name="Google Shape;312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79"/>
        <p:cNvGrpSpPr/>
        <p:nvPr/>
      </p:nvGrpSpPr>
      <p:grpSpPr>
        <a:xfrm>
          <a:off x="0" y="0"/>
          <a:ext cx="0" cy="0"/>
          <a:chOff x="0" y="0"/>
          <a:chExt cx="0" cy="0"/>
        </a:xfrm>
      </p:grpSpPr>
      <p:sp>
        <p:nvSpPr>
          <p:cNvPr id="3080" name="Google Shape;3080;p1"/>
          <p:cNvSpPr/>
          <p:nvPr/>
        </p:nvSpPr>
        <p:spPr>
          <a:xfrm>
            <a:off x="0" y="-2072"/>
            <a:ext cx="7090200" cy="467400"/>
          </a:xfrm>
          <a:prstGeom prst="rect">
            <a:avLst/>
          </a:prstGeom>
          <a:solidFill>
            <a:srgbClr val="223366"/>
          </a:solidFill>
          <a:ln w="25400" cap="flat" cmpd="sng">
            <a:solidFill>
              <a:srgbClr val="223366"/>
            </a:solidFill>
            <a:prstDash val="solid"/>
            <a:round/>
            <a:headEnd type="none" w="sm" len="sm"/>
            <a:tailEnd type="none" w="sm" len="sm"/>
          </a:ln>
          <a:effectLst>
            <a:outerShdw blurRad="50800" dist="38100" dir="5400000" algn="ctr" rotWithShape="0">
              <a:schemeClr val="dk1">
                <a:alpha val="24710"/>
              </a:scheme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081" name="Google Shape;3081;p1"/>
          <p:cNvSpPr/>
          <p:nvPr/>
        </p:nvSpPr>
        <p:spPr>
          <a:xfrm>
            <a:off x="0" y="4935061"/>
            <a:ext cx="9144000" cy="208500"/>
          </a:xfrm>
          <a:prstGeom prst="rect">
            <a:avLst/>
          </a:prstGeom>
          <a:solidFill>
            <a:srgbClr val="85191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082" name="Google Shape;3082;p1"/>
          <p:cNvSpPr txBox="1"/>
          <p:nvPr/>
        </p:nvSpPr>
        <p:spPr>
          <a:xfrm>
            <a:off x="132080" y="65687"/>
            <a:ext cx="3883800" cy="338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i="0" u="none" strike="noStrike" cap="none">
                <a:solidFill>
                  <a:schemeClr val="lt1"/>
                </a:solidFill>
                <a:latin typeface="Arial" panose="020B0604020202020204"/>
                <a:ea typeface="Arial" panose="020B0604020202020204"/>
                <a:cs typeface="Arial" panose="020B0604020202020204"/>
                <a:sym typeface="Arial" panose="020B0604020202020204"/>
              </a:rPr>
              <a:t>Face Emotion and Age Detection</a:t>
            </a:r>
            <a:endParaRPr lang="en-US" sz="1600" b="1"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3083" name="Google Shape;3083;p1"/>
          <p:cNvSpPr/>
          <p:nvPr/>
        </p:nvSpPr>
        <p:spPr>
          <a:xfrm>
            <a:off x="9027886" y="0"/>
            <a:ext cx="116100" cy="467400"/>
          </a:xfrm>
          <a:prstGeom prst="rect">
            <a:avLst/>
          </a:prstGeom>
          <a:solidFill>
            <a:srgbClr val="00B0F0"/>
          </a:solidFill>
          <a:ln>
            <a:noFill/>
          </a:ln>
          <a:effectLst>
            <a:outerShdw blurRad="50800" dist="38100" dir="5400000" algn="ctr" rotWithShape="0">
              <a:schemeClr val="dk1">
                <a:alpha val="24710"/>
              </a:scheme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pic>
        <p:nvPicPr>
          <p:cNvPr id="3084" name="Google Shape;3084;p1"/>
          <p:cNvPicPr preferRelativeResize="0"/>
          <p:nvPr/>
        </p:nvPicPr>
        <p:blipFill rotWithShape="1">
          <a:blip r:embed="rId12"/>
          <a:srcRect/>
          <a:stretch>
            <a:fillRect/>
          </a:stretch>
        </p:blipFill>
        <p:spPr>
          <a:xfrm>
            <a:off x="7435308" y="49810"/>
            <a:ext cx="1245494" cy="40508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github.com/Karthick03615/EARTHQUAKE-PREDICTION-SYSTEM-" TargetMode="External"/><Relationship Id="rId4" Type="http://schemas.openxmlformats.org/officeDocument/2006/relationships/hyperlink" Target="https://github.com/jayavel2004/Earthquake_Prediction_System" TargetMode="External"/><Relationship Id="rId5" Type="http://schemas.openxmlformats.org/officeDocument/2006/relationships/hyperlink" Target="https://github.com/jayavel2004/Earthquake_Prediction_System" TargetMode="Externa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6.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4.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0" name="Shape 3270"/>
        <p:cNvGrpSpPr/>
        <p:nvPr/>
      </p:nvGrpSpPr>
      <p:grpSpPr>
        <a:xfrm>
          <a:off x="0" y="0"/>
          <a:ext cx="0" cy="0"/>
          <a:chOff x="0" y="0"/>
          <a:chExt cx="0" cy="0"/>
        </a:xfrm>
      </p:grpSpPr>
      <p:grpSp>
        <p:nvGrpSpPr>
          <p:cNvPr id="3271" name="Google Shape;3271;p1"/>
          <p:cNvGrpSpPr/>
          <p:nvPr/>
        </p:nvGrpSpPr>
        <p:grpSpPr>
          <a:xfrm>
            <a:off x="0" y="0"/>
            <a:ext cx="9215100" cy="5231642"/>
            <a:chOff x="-13523" y="-66567"/>
            <a:chExt cx="9215100" cy="5231642"/>
          </a:xfrm>
        </p:grpSpPr>
        <p:pic>
          <p:nvPicPr>
            <p:cNvPr descr="A blue circle with icons and circles&#10;&#10;Description automatically generated with medium confidence" id="3272" name="Google Shape;3272;p1"/>
            <p:cNvPicPr preferRelativeResize="0"/>
            <p:nvPr/>
          </p:nvPicPr>
          <p:blipFill rotWithShape="1">
            <a:blip r:embed="rId3">
              <a:alphaModFix/>
            </a:blip>
            <a:srcRect b="15547" l="0" r="0" t="0"/>
            <a:stretch/>
          </p:blipFill>
          <p:spPr>
            <a:xfrm>
              <a:off x="-10160" y="-66567"/>
              <a:ext cx="9208395" cy="5179723"/>
            </a:xfrm>
            <a:prstGeom prst="rect">
              <a:avLst/>
            </a:prstGeom>
            <a:noFill/>
            <a:ln>
              <a:noFill/>
            </a:ln>
          </p:spPr>
        </p:pic>
        <p:sp>
          <p:nvSpPr>
            <p:cNvPr id="3273" name="Google Shape;3273;p1"/>
            <p:cNvSpPr/>
            <p:nvPr/>
          </p:nvSpPr>
          <p:spPr>
            <a:xfrm>
              <a:off x="-13523" y="-59125"/>
              <a:ext cx="9215100" cy="5224200"/>
            </a:xfrm>
            <a:prstGeom prst="rect">
              <a:avLst/>
            </a:prstGeom>
            <a:solidFill>
              <a:srgbClr val="002060">
                <a:alpha val="9373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3274" name="Google Shape;3274;p1"/>
          <p:cNvSpPr/>
          <p:nvPr/>
        </p:nvSpPr>
        <p:spPr>
          <a:xfrm>
            <a:off x="1122744" y="452966"/>
            <a:ext cx="6898500" cy="3407700"/>
          </a:xfrm>
          <a:prstGeom prst="roundRect">
            <a:avLst>
              <a:gd fmla="val 8142" name="adj"/>
            </a:avLst>
          </a:prstGeom>
          <a:solidFill>
            <a:srgbClr val="E5EEFF"/>
          </a:solidFill>
          <a:ln cap="flat" cmpd="sng" w="25400">
            <a:solidFill>
              <a:srgbClr val="9BDB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nvGrpSpPr>
          <p:cNvPr id="3275" name="Google Shape;3275;p1"/>
          <p:cNvGrpSpPr/>
          <p:nvPr/>
        </p:nvGrpSpPr>
        <p:grpSpPr>
          <a:xfrm>
            <a:off x="1548292" y="982176"/>
            <a:ext cx="6047411" cy="600907"/>
            <a:chOff x="1567263" y="1495382"/>
            <a:chExt cx="6047411" cy="600907"/>
          </a:xfrm>
        </p:grpSpPr>
        <p:pic>
          <p:nvPicPr>
            <p:cNvPr descr="A close up of a sign&#10;&#10;Description automatically generated" id="3276" name="Google Shape;3276;p1"/>
            <p:cNvPicPr preferRelativeResize="0"/>
            <p:nvPr/>
          </p:nvPicPr>
          <p:blipFill rotWithShape="1">
            <a:blip r:embed="rId4">
              <a:alphaModFix/>
            </a:blip>
            <a:srcRect b="0" l="0" r="0" t="0"/>
            <a:stretch/>
          </p:blipFill>
          <p:spPr>
            <a:xfrm>
              <a:off x="4755974" y="1620847"/>
              <a:ext cx="1163979" cy="389110"/>
            </a:xfrm>
            <a:prstGeom prst="rect">
              <a:avLst/>
            </a:prstGeom>
            <a:noFill/>
            <a:ln>
              <a:noFill/>
            </a:ln>
          </p:spPr>
        </p:pic>
        <p:pic>
          <p:nvPicPr>
            <p:cNvPr id="3277" name="Google Shape;3277;p1"/>
            <p:cNvPicPr preferRelativeResize="0"/>
            <p:nvPr/>
          </p:nvPicPr>
          <p:blipFill rotWithShape="1">
            <a:blip r:embed="rId5">
              <a:alphaModFix/>
            </a:blip>
            <a:srcRect b="0" l="0" r="0" t="20552"/>
            <a:stretch/>
          </p:blipFill>
          <p:spPr>
            <a:xfrm>
              <a:off x="3675859" y="1608154"/>
              <a:ext cx="787774" cy="414498"/>
            </a:xfrm>
            <a:prstGeom prst="rect">
              <a:avLst/>
            </a:prstGeom>
            <a:noFill/>
            <a:ln>
              <a:noFill/>
            </a:ln>
          </p:spPr>
        </p:pic>
        <p:cxnSp>
          <p:nvCxnSpPr>
            <p:cNvPr id="3278" name="Google Shape;3278;p1"/>
            <p:cNvCxnSpPr/>
            <p:nvPr/>
          </p:nvCxnSpPr>
          <p:spPr>
            <a:xfrm>
              <a:off x="4609804" y="1534389"/>
              <a:ext cx="0" cy="561900"/>
            </a:xfrm>
            <a:prstGeom prst="straightConnector1">
              <a:avLst/>
            </a:prstGeom>
            <a:noFill/>
            <a:ln cap="flat" cmpd="sng" w="9525">
              <a:solidFill>
                <a:srgbClr val="A5A5A5"/>
              </a:solidFill>
              <a:prstDash val="solid"/>
              <a:round/>
              <a:headEnd len="sm" w="sm" type="none"/>
              <a:tailEnd len="sm" w="sm" type="none"/>
            </a:ln>
          </p:spPr>
        </p:cxnSp>
        <p:cxnSp>
          <p:nvCxnSpPr>
            <p:cNvPr id="3279" name="Google Shape;3279;p1"/>
            <p:cNvCxnSpPr/>
            <p:nvPr/>
          </p:nvCxnSpPr>
          <p:spPr>
            <a:xfrm>
              <a:off x="6066122" y="1534389"/>
              <a:ext cx="0" cy="561900"/>
            </a:xfrm>
            <a:prstGeom prst="straightConnector1">
              <a:avLst/>
            </a:prstGeom>
            <a:noFill/>
            <a:ln cap="flat" cmpd="sng" w="9525">
              <a:solidFill>
                <a:srgbClr val="A5A5A5"/>
              </a:solidFill>
              <a:prstDash val="solid"/>
              <a:round/>
              <a:headEnd len="sm" w="sm" type="none"/>
              <a:tailEnd len="sm" w="sm" type="none"/>
            </a:ln>
          </p:spPr>
        </p:cxnSp>
        <p:pic>
          <p:nvPicPr>
            <p:cNvPr id="3280" name="Google Shape;3280;p1"/>
            <p:cNvPicPr preferRelativeResize="0"/>
            <p:nvPr/>
          </p:nvPicPr>
          <p:blipFill rotWithShape="1">
            <a:blip r:embed="rId6">
              <a:alphaModFix/>
            </a:blip>
            <a:srcRect b="0" l="0" r="0" t="0"/>
            <a:stretch/>
          </p:blipFill>
          <p:spPr>
            <a:xfrm>
              <a:off x="6212294" y="1633695"/>
              <a:ext cx="1402380" cy="363414"/>
            </a:xfrm>
            <a:prstGeom prst="rect">
              <a:avLst/>
            </a:prstGeom>
            <a:noFill/>
            <a:ln>
              <a:noFill/>
            </a:ln>
          </p:spPr>
        </p:pic>
        <p:cxnSp>
          <p:nvCxnSpPr>
            <p:cNvPr id="3281" name="Google Shape;3281;p1"/>
            <p:cNvCxnSpPr/>
            <p:nvPr/>
          </p:nvCxnSpPr>
          <p:spPr>
            <a:xfrm>
              <a:off x="3529689" y="1534389"/>
              <a:ext cx="0" cy="561900"/>
            </a:xfrm>
            <a:prstGeom prst="straightConnector1">
              <a:avLst/>
            </a:prstGeom>
            <a:noFill/>
            <a:ln cap="flat" cmpd="sng" w="9525">
              <a:solidFill>
                <a:srgbClr val="A5A5A5"/>
              </a:solidFill>
              <a:prstDash val="solid"/>
              <a:round/>
              <a:headEnd len="sm" w="sm" type="none"/>
              <a:tailEnd len="sm" w="sm" type="none"/>
            </a:ln>
          </p:spPr>
        </p:cxnSp>
        <p:pic>
          <p:nvPicPr>
            <p:cNvPr descr="A blue and black text&#10;&#10;Description automatically generated" id="3282" name="Google Shape;3282;p1"/>
            <p:cNvPicPr preferRelativeResize="0"/>
            <p:nvPr/>
          </p:nvPicPr>
          <p:blipFill rotWithShape="1">
            <a:blip r:embed="rId7">
              <a:alphaModFix/>
            </a:blip>
            <a:srcRect b="0" l="0" r="0" t="0"/>
            <a:stretch/>
          </p:blipFill>
          <p:spPr>
            <a:xfrm>
              <a:off x="1567263" y="1495382"/>
              <a:ext cx="1816255" cy="454064"/>
            </a:xfrm>
            <a:prstGeom prst="rect">
              <a:avLst/>
            </a:prstGeom>
            <a:noFill/>
            <a:ln>
              <a:noFill/>
            </a:ln>
          </p:spPr>
        </p:pic>
      </p:grpSp>
      <p:sp>
        <p:nvSpPr>
          <p:cNvPr id="3283" name="Google Shape;3283;p1"/>
          <p:cNvSpPr txBox="1"/>
          <p:nvPr/>
        </p:nvSpPr>
        <p:spPr>
          <a:xfrm>
            <a:off x="1199820" y="3962705"/>
            <a:ext cx="14568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F2F2F2"/>
                </a:solidFill>
                <a:latin typeface="Arial"/>
                <a:ea typeface="Arial"/>
                <a:cs typeface="Arial"/>
                <a:sym typeface="Arial"/>
              </a:rPr>
              <a:t>Student Details </a:t>
            </a:r>
            <a:endParaRPr b="0" i="0" sz="1200" u="none" cap="none" strike="noStrike">
              <a:solidFill>
                <a:srgbClr val="F2F2F2"/>
              </a:solidFill>
              <a:latin typeface="Arial"/>
              <a:ea typeface="Arial"/>
              <a:cs typeface="Arial"/>
              <a:sym typeface="Arial"/>
            </a:endParaRPr>
          </a:p>
        </p:txBody>
      </p:sp>
      <p:sp>
        <p:nvSpPr>
          <p:cNvPr id="3284" name="Google Shape;3284;p1"/>
          <p:cNvSpPr txBox="1"/>
          <p:nvPr/>
        </p:nvSpPr>
        <p:spPr>
          <a:xfrm>
            <a:off x="1281240" y="4231479"/>
            <a:ext cx="4173300" cy="650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lt1"/>
                </a:solidFill>
                <a:latin typeface="Arial"/>
                <a:ea typeface="Arial"/>
                <a:cs typeface="Arial"/>
                <a:sym typeface="Arial"/>
              </a:rPr>
              <a:t>Name: KARTHI</a:t>
            </a:r>
            <a:r>
              <a:rPr lang="en-US" sz="1100">
                <a:solidFill>
                  <a:schemeClr val="lt1"/>
                </a:solidFill>
              </a:rPr>
              <a:t>CK S</a:t>
            </a:r>
            <a:r>
              <a:rPr b="0" i="0" lang="en-US" sz="1100" u="none" cap="none" strike="noStrike">
                <a:solidFill>
                  <a:schemeClr val="lt1"/>
                </a:solidFill>
                <a:latin typeface="Arial"/>
                <a:ea typeface="Arial"/>
                <a:cs typeface="Arial"/>
                <a:sym typeface="Arial"/>
              </a:rPr>
              <a:t>  </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200"/>
              </a:spcBef>
              <a:spcAft>
                <a:spcPts val="0"/>
              </a:spcAft>
              <a:buClr>
                <a:srgbClr val="000000"/>
              </a:buClr>
              <a:buSzPts val="1100"/>
              <a:buFont typeface="Arial"/>
              <a:buNone/>
            </a:pPr>
            <a:r>
              <a:rPr b="0" i="0" lang="en-US" sz="1100" u="none" cap="none" strike="noStrike">
                <a:solidFill>
                  <a:schemeClr val="lt1"/>
                </a:solidFill>
                <a:latin typeface="Arial"/>
                <a:ea typeface="Arial"/>
                <a:cs typeface="Arial"/>
                <a:sym typeface="Arial"/>
              </a:rPr>
              <a:t>NM ID:autleee03</a:t>
            </a:r>
            <a:r>
              <a:rPr lang="en-US" sz="1100">
                <a:solidFill>
                  <a:schemeClr val="lt1"/>
                </a:solidFill>
              </a:rPr>
              <a:t>6</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200"/>
              </a:spcBef>
              <a:spcAft>
                <a:spcPts val="0"/>
              </a:spcAft>
              <a:buClr>
                <a:srgbClr val="000000"/>
              </a:buClr>
              <a:buSzPts val="1100"/>
              <a:buFont typeface="Arial"/>
              <a:buNone/>
            </a:pPr>
            <a:r>
              <a:rPr b="0" i="0" lang="en-US" sz="1100" u="none" cap="none" strike="noStrike">
                <a:solidFill>
                  <a:schemeClr val="lt1"/>
                </a:solidFill>
                <a:latin typeface="Arial"/>
                <a:ea typeface="Arial"/>
                <a:cs typeface="Arial"/>
                <a:sym typeface="Arial"/>
              </a:rPr>
              <a:t>College Name: Varuvan Vadivelan Institute of Technology</a:t>
            </a:r>
            <a:endParaRPr b="0" i="0" sz="1100" u="none" cap="none" strike="noStrike">
              <a:solidFill>
                <a:schemeClr val="lt1"/>
              </a:solidFill>
              <a:latin typeface="Arial"/>
              <a:ea typeface="Arial"/>
              <a:cs typeface="Arial"/>
              <a:sym typeface="Arial"/>
            </a:endParaRPr>
          </a:p>
        </p:txBody>
      </p:sp>
      <p:cxnSp>
        <p:nvCxnSpPr>
          <p:cNvPr id="3285" name="Google Shape;3285;p1"/>
          <p:cNvCxnSpPr/>
          <p:nvPr/>
        </p:nvCxnSpPr>
        <p:spPr>
          <a:xfrm flipH="1" rot="10800000">
            <a:off x="1102894" y="4907687"/>
            <a:ext cx="4530000" cy="14700"/>
          </a:xfrm>
          <a:prstGeom prst="straightConnector1">
            <a:avLst/>
          </a:prstGeom>
          <a:noFill/>
          <a:ln cap="flat" cmpd="sng" w="9525">
            <a:solidFill>
              <a:srgbClr val="E5EEFF"/>
            </a:solidFill>
            <a:prstDash val="lgDashDot"/>
            <a:round/>
            <a:headEnd len="sm" w="sm" type="none"/>
            <a:tailEnd len="sm" w="sm" type="none"/>
          </a:ln>
        </p:spPr>
      </p:cxnSp>
      <p:pic>
        <p:nvPicPr>
          <p:cNvPr id="3286" name="Google Shape;3286;p1"/>
          <p:cNvPicPr preferRelativeResize="0"/>
          <p:nvPr/>
        </p:nvPicPr>
        <p:blipFill rotWithShape="1">
          <a:blip r:embed="rId8">
            <a:alphaModFix/>
          </a:blip>
          <a:srcRect b="0" l="0" r="0" t="0"/>
          <a:stretch/>
        </p:blipFill>
        <p:spPr>
          <a:xfrm>
            <a:off x="3937210" y="1670103"/>
            <a:ext cx="1443387" cy="1049002"/>
          </a:xfrm>
          <a:prstGeom prst="rect">
            <a:avLst/>
          </a:prstGeom>
          <a:noFill/>
          <a:ln>
            <a:noFill/>
          </a:ln>
        </p:spPr>
      </p:pic>
      <p:sp>
        <p:nvSpPr>
          <p:cNvPr id="3287" name="Google Shape;3287;p1"/>
          <p:cNvSpPr/>
          <p:nvPr/>
        </p:nvSpPr>
        <p:spPr>
          <a:xfrm>
            <a:off x="1642823" y="2778126"/>
            <a:ext cx="5858400" cy="9345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F2F2F2"/>
                </a:solidFill>
                <a:latin typeface="Arial"/>
                <a:ea typeface="Arial"/>
                <a:cs typeface="Arial"/>
                <a:sym typeface="Arial"/>
              </a:rPr>
              <a:t>EARTHQUAKE PREDICTION SYSTEM</a:t>
            </a:r>
            <a:endParaRPr b="1" i="0" sz="2000" u="none" cap="none" strike="noStrike">
              <a:solidFill>
                <a:srgbClr val="F2F2F2"/>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000"/>
              <a:buFont typeface="Arial"/>
              <a:buNone/>
            </a:pPr>
            <a:r>
              <a:t/>
            </a:r>
            <a:endParaRPr b="1" i="0" sz="2000" u="none" cap="none" strike="noStrike">
              <a:solidFill>
                <a:srgbClr val="F2F2F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27"/>
        <p:cNvGrpSpPr/>
        <p:nvPr/>
      </p:nvGrpSpPr>
      <p:grpSpPr>
        <a:xfrm>
          <a:off x="0" y="0"/>
          <a:ext cx="0" cy="0"/>
          <a:chOff x="0" y="0"/>
          <a:chExt cx="0" cy="0"/>
        </a:xfrm>
      </p:grpSpPr>
      <p:sp>
        <p:nvSpPr>
          <p:cNvPr id="3228" name="Google Shape;3228;p22"/>
          <p:cNvSpPr txBox="1"/>
          <p:nvPr/>
        </p:nvSpPr>
        <p:spPr>
          <a:xfrm>
            <a:off x="123208" y="573002"/>
            <a:ext cx="4448700" cy="32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Future Scope</a:t>
            </a:r>
            <a:endPar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sp>
        <p:nvSpPr>
          <p:cNvPr id="3229" name="Google Shape;3229;p22"/>
          <p:cNvSpPr txBox="1"/>
          <p:nvPr/>
        </p:nvSpPr>
        <p:spPr>
          <a:xfrm>
            <a:off x="185737" y="1061211"/>
            <a:ext cx="4386300" cy="3426600"/>
          </a:xfrm>
          <a:prstGeom prst="rect">
            <a:avLst/>
          </a:prstGeom>
          <a:noFill/>
          <a:ln>
            <a:noFill/>
          </a:ln>
        </p:spPr>
        <p:txBody>
          <a:bodyPr spcFirstLastPara="1" wrap="square" lIns="91425" tIns="91425" rIns="91425" bIns="91425" anchor="t" anchorCtr="0">
            <a:spAutoFit/>
          </a:bodyPr>
          <a:lstStyle/>
          <a:p>
            <a:pPr marL="342900" marR="0" lvl="0" indent="-342900" algn="just" rtl="0">
              <a:lnSpc>
                <a:spcPct val="100000"/>
              </a:lnSpc>
              <a:spcBef>
                <a:spcPts val="0"/>
              </a:spcBef>
              <a:spcAft>
                <a:spcPts val="0"/>
              </a:spcAft>
              <a:buClr>
                <a:srgbClr val="0D0D0D"/>
              </a:buClr>
              <a:buSzPts val="2000"/>
              <a:buFont typeface="Arial" panose="020B0604020202020204"/>
              <a:buChar char="•"/>
            </a:pPr>
            <a:r>
              <a:rPr lang="en-US" sz="1200" b="0" i="0" u="none" strike="noStrike" cap="none">
                <a:solidFill>
                  <a:srgbClr val="0D0D0D"/>
                </a:solidFill>
                <a:latin typeface="Arial" panose="020B0604020202020204"/>
                <a:ea typeface="Arial" panose="020B0604020202020204"/>
                <a:cs typeface="Arial" panose="020B0604020202020204"/>
                <a:sym typeface="Arial" panose="020B0604020202020204"/>
              </a:rPr>
              <a:t>While demonstrating promising results, further research is warranted to enhance the model's accuracy and explore its potential applications in broader disaster management contexts, underscoring the system's importance in revolutionizing earthquake forecasting and risk mitigation strategies.</a:t>
            </a:r>
            <a:endParaRPr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rPr>
              <a:t>These systems could provide earlier and more accurate warnings to mitigate the impact of seismic events on communities and infrastructure.</a:t>
            </a:r>
            <a:endPar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rPr>
              <a:t>Ongoing research into earthquake precursors, such as changes in groundwater levels, electromagnetic signals, and animal behaviour, may lead to the identification of new precursory indicators.</a:t>
            </a:r>
            <a:endPar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rPr>
              <a:t>Future prediction systems could incorporate these additional data sources to enhance prediction accuracy.</a:t>
            </a:r>
            <a:endPar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990" marR="0" lvl="0" indent="-85090" algn="l" rtl="0">
              <a:lnSpc>
                <a:spcPct val="100000"/>
              </a:lnSpc>
              <a:spcBef>
                <a:spcPts val="0"/>
              </a:spcBef>
              <a:spcAft>
                <a:spcPts val="800"/>
              </a:spcAft>
              <a:buClr>
                <a:srgbClr val="213163"/>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3230" name="Google Shape;3230;p22" descr="Abstract background with futuristic elements"/>
          <p:cNvPicPr preferRelativeResize="0"/>
          <p:nvPr/>
        </p:nvPicPr>
        <p:blipFill rotWithShape="1">
          <a:blip r:embed="rId1"/>
          <a:srcRect/>
          <a:stretch>
            <a:fillRect/>
          </a:stretch>
        </p:blipFill>
        <p:spPr>
          <a:xfrm>
            <a:off x="4792980" y="1070342"/>
            <a:ext cx="4045195" cy="2694641"/>
          </a:xfrm>
          <a:prstGeom prst="rect">
            <a:avLst/>
          </a:prstGeom>
          <a:noFill/>
          <a:ln>
            <a:noFill/>
          </a:ln>
        </p:spPr>
      </p:pic>
      <p:sp>
        <p:nvSpPr>
          <p:cNvPr id="3231" name="Google Shape;3231;p22"/>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8" name="Shape 3288"/>
        <p:cNvGrpSpPr/>
        <p:nvPr/>
      </p:nvGrpSpPr>
      <p:grpSpPr>
        <a:xfrm>
          <a:off x="0" y="0"/>
          <a:ext cx="0" cy="0"/>
          <a:chOff x="0" y="0"/>
          <a:chExt cx="0" cy="0"/>
        </a:xfrm>
      </p:grpSpPr>
      <p:sp>
        <p:nvSpPr>
          <p:cNvPr id="3289" name="Google Shape;3289;p2"/>
          <p:cNvSpPr txBox="1"/>
          <p:nvPr>
            <p:ph type="title"/>
          </p:nvPr>
        </p:nvSpPr>
        <p:spPr>
          <a:xfrm>
            <a:off x="311700" y="499729"/>
            <a:ext cx="8520600" cy="397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lang="en-US" sz="2000"/>
              <a:t>GITHUB LINK</a:t>
            </a:r>
            <a:r>
              <a:rPr b="1" lang="en-US"/>
              <a:t>:</a:t>
            </a:r>
            <a:br>
              <a:rPr b="1" lang="en-US"/>
            </a:br>
            <a:r>
              <a:rPr b="1" lang="en-US" sz="2400" u="sng">
                <a:solidFill>
                  <a:srgbClr val="0070C0"/>
                </a:solidFill>
              </a:rPr>
              <a:t>https://github.com/karthick03615</a:t>
            </a:r>
            <a:br>
              <a:rPr lang="en-US" sz="2400"/>
            </a:br>
            <a:br>
              <a:rPr lang="en-US" sz="2400"/>
            </a:br>
            <a:br>
              <a:rPr lang="en-US" sz="2400"/>
            </a:br>
            <a:br>
              <a:rPr b="1" lang="en-US" sz="2400"/>
            </a:br>
            <a:endParaRPr b="1" sz="2400"/>
          </a:p>
        </p:txBody>
      </p:sp>
      <p:sp>
        <p:nvSpPr>
          <p:cNvPr id="3290" name="Google Shape;3290;p2"/>
          <p:cNvSpPr/>
          <p:nvPr/>
        </p:nvSpPr>
        <p:spPr>
          <a:xfrm>
            <a:off x="0" y="0"/>
            <a:ext cx="7089300" cy="420300"/>
          </a:xfrm>
          <a:prstGeom prst="rect">
            <a:avLst/>
          </a:prstGeom>
          <a:solidFill>
            <a:srgbClr val="002060"/>
          </a:solidFill>
          <a:ln cap="flat" cmpd="sng" w="25400">
            <a:solidFill>
              <a:srgbClr val="00206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F2F2F2"/>
                </a:solidFill>
                <a:latin typeface="Arial"/>
                <a:ea typeface="Arial"/>
                <a:cs typeface="Arial"/>
                <a:sym typeface="Arial"/>
              </a:rPr>
              <a:t>EARTHQUAKE PREDICTION SYSTEM</a:t>
            </a:r>
            <a:endParaRPr b="1" i="0" sz="1400" u="none" cap="none" strike="noStrike">
              <a:solidFill>
                <a:srgbClr val="F2F2F2"/>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1" name="Shape 3291"/>
        <p:cNvGrpSpPr/>
        <p:nvPr/>
      </p:nvGrpSpPr>
      <p:grpSpPr>
        <a:xfrm>
          <a:off x="0" y="0"/>
          <a:ext cx="0" cy="0"/>
          <a:chOff x="0" y="0"/>
          <a:chExt cx="0" cy="0"/>
        </a:xfrm>
      </p:grpSpPr>
      <p:sp>
        <p:nvSpPr>
          <p:cNvPr id="3292" name="Google Shape;3292;p3"/>
          <p:cNvSpPr txBox="1"/>
          <p:nvPr/>
        </p:nvSpPr>
        <p:spPr>
          <a:xfrm>
            <a:off x="123208" y="573002"/>
            <a:ext cx="8329800" cy="2712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213163"/>
                </a:solidFill>
                <a:latin typeface="Arial"/>
                <a:ea typeface="Arial"/>
                <a:cs typeface="Arial"/>
                <a:sym typeface="Arial"/>
              </a:rPr>
              <a:t>Video of the Project:</a:t>
            </a:r>
            <a:endParaRPr b="1" i="0" sz="1600" u="none" cap="none" strike="noStrike">
              <a:solidFill>
                <a:srgbClr val="21316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000"/>
              <a:buFont typeface="Arial"/>
              <a:buNone/>
            </a:pPr>
            <a:r>
              <a:rPr b="1" i="0" lang="en-US" sz="2000" u="sng" cap="none" strike="noStrike">
                <a:solidFill>
                  <a:schemeClr val="hlink"/>
                </a:solidFill>
                <a:latin typeface="Arial"/>
                <a:ea typeface="Arial"/>
                <a:cs typeface="Arial"/>
                <a:sym typeface="Arial"/>
                <a:hlinkClick r:id="rId3"/>
              </a:rPr>
              <a:t>https://github.com/Karthick03615/EARTHQUAKE-PREDICTION-SYSTEM-</a:t>
            </a:r>
            <a:endParaRPr b="1" i="0" sz="2000" u="sng" cap="none" strike="noStrike">
              <a:solidFill>
                <a:srgbClr val="0070C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sng" cap="none" strike="noStrike">
              <a:solidFill>
                <a:srgbClr val="0070C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n-US" sz="1600" u="sng" cap="none" strike="noStrike">
                <a:solidFill>
                  <a:schemeClr val="hlink"/>
                </a:solidFill>
                <a:latin typeface="Arial"/>
                <a:ea typeface="Arial"/>
                <a:cs typeface="Arial"/>
                <a:sym typeface="Arial"/>
                <a:hlinkClick r:id="rId4"/>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sng" cap="none" strike="noStrike">
              <a:solidFill>
                <a:schemeClr val="hlink"/>
              </a:solidFill>
              <a:latin typeface="Arial"/>
              <a:ea typeface="Arial"/>
              <a:cs typeface="Arial"/>
              <a:sym typeface="Arial"/>
              <a:hlinkClick r:id="rId5"/>
            </a:endParaRPr>
          </a:p>
        </p:txBody>
      </p:sp>
      <p:sp>
        <p:nvSpPr>
          <p:cNvPr id="3293" name="Google Shape;3293;p3"/>
          <p:cNvSpPr/>
          <p:nvPr/>
        </p:nvSpPr>
        <p:spPr>
          <a:xfrm>
            <a:off x="212651" y="1291300"/>
            <a:ext cx="8676000" cy="831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213163"/>
                </a:solidFill>
                <a:latin typeface="Arial"/>
                <a:ea typeface="Arial"/>
                <a:cs typeface="Arial"/>
                <a:sym typeface="Arial"/>
              </a:rPr>
              <a:t> </a:t>
            </a:r>
            <a:endParaRPr b="1" i="0" sz="1600" u="none" cap="none" strike="noStrike">
              <a:solidFill>
                <a:srgbClr val="21316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213163"/>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213163"/>
                </a:solidFill>
                <a:latin typeface="Arial"/>
                <a:ea typeface="Arial"/>
                <a:cs typeface="Arial"/>
                <a:sym typeface="Arial"/>
              </a:rPr>
              <a:t> </a:t>
            </a:r>
            <a:endParaRPr b="1" i="0" sz="1600" u="none" cap="none" strike="noStrike">
              <a:solidFill>
                <a:srgbClr val="213163"/>
              </a:solidFill>
              <a:latin typeface="Arial"/>
              <a:ea typeface="Arial"/>
              <a:cs typeface="Arial"/>
              <a:sym typeface="Arial"/>
            </a:endParaRPr>
          </a:p>
        </p:txBody>
      </p:sp>
      <p:sp>
        <p:nvSpPr>
          <p:cNvPr id="3294" name="Google Shape;3294;p3"/>
          <p:cNvSpPr/>
          <p:nvPr/>
        </p:nvSpPr>
        <p:spPr>
          <a:xfrm>
            <a:off x="0" y="0"/>
            <a:ext cx="7089300" cy="420300"/>
          </a:xfrm>
          <a:prstGeom prst="rect">
            <a:avLst/>
          </a:prstGeom>
          <a:solidFill>
            <a:srgbClr val="002060"/>
          </a:solidFill>
          <a:ln cap="flat" cmpd="sng" w="25400">
            <a:solidFill>
              <a:srgbClr val="00206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F2F2F2"/>
                </a:solidFill>
                <a:latin typeface="Arial"/>
                <a:ea typeface="Arial"/>
                <a:cs typeface="Arial"/>
                <a:sym typeface="Arial"/>
              </a:rPr>
              <a:t>EARTHQUAKE PREDICTION SYSTEM</a:t>
            </a:r>
            <a:endParaRPr b="1" i="0" sz="1400" u="none" cap="none" strike="noStrike">
              <a:solidFill>
                <a:srgbClr val="F2F2F2"/>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50"/>
        <p:cNvGrpSpPr/>
        <p:nvPr/>
      </p:nvGrpSpPr>
      <p:grpSpPr>
        <a:xfrm>
          <a:off x="0" y="0"/>
          <a:ext cx="0" cy="0"/>
          <a:chOff x="0" y="0"/>
          <a:chExt cx="0" cy="0"/>
        </a:xfrm>
      </p:grpSpPr>
      <p:sp>
        <p:nvSpPr>
          <p:cNvPr id="3251" name="Google Shape;3251;p25"/>
          <p:cNvSpPr txBox="1"/>
          <p:nvPr/>
        </p:nvSpPr>
        <p:spPr>
          <a:xfrm>
            <a:off x="123209" y="573001"/>
            <a:ext cx="4161600" cy="4211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Conclusion:</a:t>
            </a:r>
            <a:endPar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0"/>
              </a:spcBef>
              <a:spcAft>
                <a:spcPts val="0"/>
              </a:spcAft>
              <a:buClr>
                <a:srgbClr val="0D0D0D"/>
              </a:buClr>
              <a:buSzPts val="2000"/>
              <a:buFont typeface="Arial" panose="020B0604020202020204"/>
              <a:buChar char="•"/>
            </a:pPr>
            <a:r>
              <a:rPr lang="en-US" sz="1600" b="0" i="0" u="none" strike="noStrike" cap="none">
                <a:solidFill>
                  <a:srgbClr val="0D0D0D"/>
                </a:solidFill>
                <a:latin typeface="Arial" panose="020B0604020202020204"/>
                <a:ea typeface="Arial" panose="020B0604020202020204"/>
                <a:cs typeface="Arial" panose="020B0604020202020204"/>
                <a:sym typeface="Arial" panose="020B0604020202020204"/>
              </a:rPr>
              <a:t>This advancement holds significant implications for disaster management, offering crucial lead time for implementing preemptive measures and optimizing resource allocation during seismic events, ultimately reducing infrastructure damage and safeguarding lives.</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23850" algn="just" rtl="0">
              <a:lnSpc>
                <a:spcPct val="100000"/>
              </a:lnSpc>
              <a:spcBef>
                <a:spcPts val="400"/>
              </a:spcBef>
              <a:spcAft>
                <a:spcPts val="0"/>
              </a:spcAft>
              <a:buClr>
                <a:srgbClr val="0D0D0D"/>
              </a:buClr>
              <a:buSzPts val="1700"/>
              <a:buFont typeface="Arial" panose="020B0604020202020204"/>
              <a:buChar char="•"/>
            </a:pPr>
            <a:r>
              <a:rPr lang="en-US" sz="1600" b="0" i="0" u="none" strike="noStrike" cap="none">
                <a:solidFill>
                  <a:srgbClr val="0D0D0D"/>
                </a:solidFill>
                <a:latin typeface="Times New Roman" panose="02020603050405020304"/>
                <a:ea typeface="Times New Roman" panose="02020603050405020304"/>
                <a:cs typeface="Times New Roman" panose="02020603050405020304"/>
                <a:sym typeface="Times New Roman" panose="02020603050405020304"/>
              </a:rPr>
              <a:t>The earthquake prediction system, based on Artificial Neural Networks (ANN) trained on historical data, achieves a notable accuracy rate in forecasting earthquake magnitude and depth at specific locations.</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23850" algn="just" rtl="0">
              <a:lnSpc>
                <a:spcPct val="100000"/>
              </a:lnSpc>
              <a:spcBef>
                <a:spcPts val="400"/>
              </a:spcBef>
              <a:spcAft>
                <a:spcPts val="0"/>
              </a:spcAft>
              <a:buClr>
                <a:srgbClr val="0D0D0D"/>
              </a:buClr>
              <a:buSzPts val="1700"/>
              <a:buFont typeface="Arial" panose="020B0604020202020204"/>
              <a:buChar char="•"/>
            </a:pPr>
            <a:r>
              <a:rPr lang="en-US" sz="1600" b="0" i="0" u="none" strike="noStrike" cap="none">
                <a:solidFill>
                  <a:srgbClr val="0D0D0D"/>
                </a:solidFill>
                <a:latin typeface="Times New Roman" panose="02020603050405020304"/>
                <a:ea typeface="Times New Roman" panose="02020603050405020304"/>
                <a:cs typeface="Times New Roman" panose="02020603050405020304"/>
                <a:sym typeface="Times New Roman" panose="02020603050405020304"/>
              </a:rPr>
              <a:t>Magnitude based prediction.</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None/>
            </a:pPr>
            <a:endParaRPr sz="1600" b="0"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sp>
        <p:nvSpPr>
          <p:cNvPr id="3252" name="Google Shape;3252;p25"/>
          <p:cNvSpPr txBox="1"/>
          <p:nvPr/>
        </p:nvSpPr>
        <p:spPr>
          <a:xfrm>
            <a:off x="185737" y="1061211"/>
            <a:ext cx="4386300" cy="502800"/>
          </a:xfrm>
          <a:prstGeom prst="rect">
            <a:avLst/>
          </a:prstGeom>
          <a:noFill/>
          <a:ln>
            <a:noFill/>
          </a:ln>
        </p:spPr>
        <p:txBody>
          <a:bodyPr spcFirstLastPara="1" wrap="square" lIns="91425" tIns="91425" rIns="91425" bIns="91425" anchor="t" anchorCtr="0">
            <a:spAutoFit/>
          </a:bodyPr>
          <a:lstStyle/>
          <a:p>
            <a:pPr marL="173990" marR="0" lvl="0" indent="-85090" algn="l" rtl="0">
              <a:lnSpc>
                <a:spcPct val="100000"/>
              </a:lnSpc>
              <a:spcBef>
                <a:spcPts val="0"/>
              </a:spcBef>
              <a:spcAft>
                <a:spcPts val="800"/>
              </a:spcAft>
              <a:buClr>
                <a:srgbClr val="213163"/>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3253" name="Google Shape;3253;p25" descr="A pen and papers with check marks&#10;&#10;Description automatically generated"/>
          <p:cNvPicPr preferRelativeResize="0"/>
          <p:nvPr/>
        </p:nvPicPr>
        <p:blipFill rotWithShape="1">
          <a:blip r:embed="rId1"/>
          <a:srcRect/>
          <a:stretch>
            <a:fillRect/>
          </a:stretch>
        </p:blipFill>
        <p:spPr>
          <a:xfrm>
            <a:off x="4730201" y="1061211"/>
            <a:ext cx="4174722" cy="2945130"/>
          </a:xfrm>
          <a:prstGeom prst="rect">
            <a:avLst/>
          </a:prstGeom>
          <a:noFill/>
          <a:ln>
            <a:noFill/>
          </a:ln>
        </p:spPr>
      </p:pic>
      <p:sp>
        <p:nvSpPr>
          <p:cNvPr id="3254" name="Google Shape;3254;p25"/>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58"/>
        <p:cNvGrpSpPr/>
        <p:nvPr/>
      </p:nvGrpSpPr>
      <p:grpSpPr>
        <a:xfrm>
          <a:off x="0" y="0"/>
          <a:ext cx="0" cy="0"/>
          <a:chOff x="0" y="0"/>
          <a:chExt cx="0" cy="0"/>
        </a:xfrm>
      </p:grpSpPr>
      <p:sp>
        <p:nvSpPr>
          <p:cNvPr id="3259" name="Google Shape;3259;p26"/>
          <p:cNvSpPr txBox="1"/>
          <p:nvPr/>
        </p:nvSpPr>
        <p:spPr>
          <a:xfrm>
            <a:off x="134935" y="1052956"/>
            <a:ext cx="8734800" cy="307800"/>
          </a:xfrm>
          <a:prstGeom prst="rect">
            <a:avLst/>
          </a:prstGeom>
          <a:noFill/>
          <a:ln>
            <a:noFill/>
          </a:ln>
        </p:spPr>
        <p:txBody>
          <a:bodyPr spcFirstLastPara="1" wrap="square" lIns="91425" tIns="45700" rIns="91425" bIns="45700" anchor="t" anchorCtr="0">
            <a:spAutoFit/>
          </a:bodyPr>
          <a:lstStyle/>
          <a:p>
            <a:pPr marL="173990" marR="0" lvl="0" indent="-85090" algn="l" rtl="0">
              <a:lnSpc>
                <a:spcPct val="100000"/>
              </a:lnSpc>
              <a:spcBef>
                <a:spcPts val="0"/>
              </a:spcBef>
              <a:spcAft>
                <a:spcPts val="0"/>
              </a:spcAft>
              <a:buClr>
                <a:srgbClr val="213163"/>
              </a:buClr>
              <a:buSzPts val="1400"/>
              <a:buFont typeface="Arial" panose="020B0604020202020204"/>
              <a:buNone/>
            </a:pPr>
            <a:endParaRPr sz="1400" b="0" i="0" u="none" strike="noStrike" cap="none">
              <a:solidFill>
                <a:srgbClr val="0000FF"/>
              </a:solidFill>
              <a:latin typeface="Arial" panose="020B0604020202020204"/>
              <a:ea typeface="Arial" panose="020B0604020202020204"/>
              <a:cs typeface="Arial" panose="020B0604020202020204"/>
              <a:sym typeface="Arial" panose="020B0604020202020204"/>
            </a:endParaRPr>
          </a:p>
        </p:txBody>
      </p:sp>
      <p:sp>
        <p:nvSpPr>
          <p:cNvPr id="3260" name="Google Shape;3260;p26"/>
          <p:cNvSpPr txBox="1"/>
          <p:nvPr/>
        </p:nvSpPr>
        <p:spPr>
          <a:xfrm>
            <a:off x="134935" y="560868"/>
            <a:ext cx="8317800" cy="4330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Reference:</a:t>
            </a:r>
            <a:endPar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0"/>
              </a:spcBef>
              <a:spcAft>
                <a:spcPts val="0"/>
              </a:spcAft>
              <a:buClr>
                <a:srgbClr val="0D0D0D"/>
              </a:buClr>
              <a:buSzPts val="2000"/>
              <a:buFont typeface="Arial" panose="020B0604020202020204"/>
              <a:buChar char="•"/>
            </a:pPr>
            <a:r>
              <a:rPr lang="en-US" sz="1600" b="0" i="0" u="none" strike="noStrike" cap="none">
                <a:solidFill>
                  <a:srgbClr val="0D0D0D"/>
                </a:solidFill>
                <a:latin typeface="Arial" panose="020B0604020202020204"/>
                <a:ea typeface="Arial" panose="020B0604020202020204"/>
                <a:cs typeface="Arial" panose="020B0604020202020204"/>
                <a:sym typeface="Arial" panose="020B0604020202020204"/>
              </a:rPr>
              <a:t>Martinez, J., &amp; Bernal, J. (2018). "Earthquake magnitude prediction using random forest algorithm." </a:t>
            </a:r>
            <a:r>
              <a:rPr lang="en-US" sz="1600" b="0" i="1" u="none" strike="noStrike" cap="none">
                <a:solidFill>
                  <a:srgbClr val="0D0D0D"/>
                </a:solidFill>
                <a:latin typeface="Arial" panose="020B0604020202020204"/>
                <a:ea typeface="Arial" panose="020B0604020202020204"/>
                <a:cs typeface="Arial" panose="020B0604020202020204"/>
                <a:sym typeface="Arial" panose="020B0604020202020204"/>
              </a:rPr>
              <a:t>Journal of Earthquake Engineering</a:t>
            </a:r>
            <a:r>
              <a:rPr lang="en-US" sz="1600" b="0" i="0" u="none" strike="noStrike" cap="none">
                <a:solidFill>
                  <a:srgbClr val="0D0D0D"/>
                </a:solidFill>
                <a:latin typeface="Arial" panose="020B0604020202020204"/>
                <a:ea typeface="Arial" panose="020B0604020202020204"/>
                <a:cs typeface="Arial" panose="020B0604020202020204"/>
                <a:sym typeface="Arial" panose="020B0604020202020204"/>
              </a:rPr>
              <a:t>, 22(7), 1261-1276.</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50000"/>
              </a:lnSpc>
              <a:spcBef>
                <a:spcPts val="400"/>
              </a:spcBef>
              <a:spcAft>
                <a:spcPts val="0"/>
              </a:spcAft>
              <a:buClr>
                <a:srgbClr val="0D0D0D"/>
              </a:buClr>
              <a:buSzPts val="2000"/>
              <a:buFont typeface="Arial" panose="020B0604020202020204"/>
              <a:buChar char="•"/>
            </a:pPr>
            <a:r>
              <a:rPr lang="en-US" sz="1600" b="0" i="0" u="none" strike="noStrike" cap="none">
                <a:solidFill>
                  <a:srgbClr val="0D0D0D"/>
                </a:solidFill>
                <a:latin typeface="Arial" panose="020B0604020202020204"/>
                <a:ea typeface="Arial" panose="020B0604020202020204"/>
                <a:cs typeface="Arial" panose="020B0604020202020204"/>
                <a:sym typeface="Arial" panose="020B0604020202020204"/>
              </a:rPr>
              <a:t>Jaiswal, A., Singh, R., &amp; Kumar, A. (2020). "Earthquake magnitude and depth prediction using machine learning techniques." </a:t>
            </a:r>
            <a:r>
              <a:rPr lang="en-US" sz="1600" b="0" i="1" u="none" strike="noStrike" cap="none">
                <a:solidFill>
                  <a:srgbClr val="0D0D0D"/>
                </a:solidFill>
                <a:latin typeface="Arial" panose="020B0604020202020204"/>
                <a:ea typeface="Arial" panose="020B0604020202020204"/>
                <a:cs typeface="Arial" panose="020B0604020202020204"/>
                <a:sym typeface="Arial" panose="020B0604020202020204"/>
              </a:rPr>
              <a:t>Journal of Earth System Science</a:t>
            </a:r>
            <a:r>
              <a:rPr lang="en-US" sz="1600" b="0" i="0" u="none" strike="noStrike" cap="none">
                <a:solidFill>
                  <a:srgbClr val="0D0D0D"/>
                </a:solidFill>
                <a:latin typeface="Arial" panose="020B0604020202020204"/>
                <a:ea typeface="Arial" panose="020B0604020202020204"/>
                <a:cs typeface="Arial" panose="020B0604020202020204"/>
                <a:sym typeface="Arial" panose="020B0604020202020204"/>
              </a:rPr>
              <a:t>, 129(4), 1-9.</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rgbClr val="0D0D0D"/>
              </a:buClr>
              <a:buSzPts val="2000"/>
              <a:buFont typeface="Arial" panose="020B0604020202020204"/>
              <a:buChar char="•"/>
            </a:pPr>
            <a:r>
              <a:rPr lang="en-US" sz="1600" b="0" i="0" u="none" strike="noStrike" cap="none">
                <a:solidFill>
                  <a:srgbClr val="0D0D0D"/>
                </a:solidFill>
                <a:latin typeface="Arial" panose="020B0604020202020204"/>
                <a:ea typeface="Arial" panose="020B0604020202020204"/>
                <a:cs typeface="Arial" panose="020B0604020202020204"/>
                <a:sym typeface="Arial" panose="020B0604020202020204"/>
              </a:rPr>
              <a:t>Jaiswal, A., Singh, R., &amp; Kumar, A. (2020). "Earthquake magnitude and depth prediction using machine learning techniques." </a:t>
            </a:r>
            <a:r>
              <a:rPr lang="en-US" sz="1600" b="0" i="1" u="none" strike="noStrike" cap="none">
                <a:solidFill>
                  <a:srgbClr val="0D0D0D"/>
                </a:solidFill>
                <a:latin typeface="Arial" panose="020B0604020202020204"/>
                <a:ea typeface="Arial" panose="020B0604020202020204"/>
                <a:cs typeface="Arial" panose="020B0604020202020204"/>
                <a:sym typeface="Arial" panose="020B0604020202020204"/>
              </a:rPr>
              <a:t>Journal of Earth System Science</a:t>
            </a:r>
            <a:r>
              <a:rPr lang="en-US" sz="1600" b="0" i="0" u="none" strike="noStrike" cap="none">
                <a:solidFill>
                  <a:srgbClr val="0D0D0D"/>
                </a:solidFill>
                <a:latin typeface="Arial" panose="020B0604020202020204"/>
                <a:ea typeface="Arial" panose="020B0604020202020204"/>
                <a:cs typeface="Arial" panose="020B0604020202020204"/>
                <a:sym typeface="Arial" panose="020B0604020202020204"/>
              </a:rPr>
              <a:t>, 129(4), 1-9.</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rgbClr val="0D0D0D"/>
              </a:buClr>
              <a:buSzPts val="2000"/>
              <a:buFont typeface="Arial" panose="020B0604020202020204"/>
              <a:buChar char="•"/>
            </a:pPr>
            <a:r>
              <a:rPr lang="en-US" sz="1600" b="0" i="0" u="none" strike="noStrike" cap="none">
                <a:solidFill>
                  <a:srgbClr val="0D0D0D"/>
                </a:solidFill>
                <a:latin typeface="Arial" panose="020B0604020202020204"/>
                <a:ea typeface="Arial" panose="020B0604020202020204"/>
                <a:cs typeface="Arial" panose="020B0604020202020204"/>
                <a:sym typeface="Arial" panose="020B0604020202020204"/>
              </a:rPr>
              <a:t>Zhu,W.et al.(2020)- This study  investigates the application of  machine learning algorithms , including deep neural networks, for earthquake prediction using seismic waveform data.</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rgbClr val="0D0D0D"/>
              </a:buClr>
              <a:buSzPts val="2000"/>
              <a:buFont typeface="Arial" panose="020B0604020202020204"/>
              <a:buChar char="•"/>
            </a:pPr>
            <a:r>
              <a:rPr lang="en-US" sz="1600" b="0" i="0" u="none" strike="noStrike" cap="none">
                <a:solidFill>
                  <a:srgbClr val="0D0D0D"/>
                </a:solidFill>
                <a:latin typeface="Arial" panose="020B0604020202020204"/>
                <a:ea typeface="Arial" panose="020B0604020202020204"/>
                <a:cs typeface="Arial" panose="020B0604020202020204"/>
                <a:sym typeface="Arial" panose="020B0604020202020204"/>
              </a:rPr>
              <a:t>Allen , R.M. (2021)-This review provides an overview of earthquake early warning systems,discussing their principles,capabilities,and challenges.</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None/>
            </a:pPr>
            <a:endParaRPr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sp>
        <p:nvSpPr>
          <p:cNvPr id="3261" name="Google Shape;3261;p26"/>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66"/>
        <p:cNvGrpSpPr/>
        <p:nvPr/>
      </p:nvGrpSpPr>
      <p:grpSpPr>
        <a:xfrm>
          <a:off x="0" y="0"/>
          <a:ext cx="0" cy="0"/>
          <a:chOff x="0" y="0"/>
          <a:chExt cx="0" cy="0"/>
        </a:xfrm>
      </p:grpSpPr>
      <p:sp>
        <p:nvSpPr>
          <p:cNvPr id="3267" name="Google Shape;3267;p27"/>
          <p:cNvSpPr txBox="1"/>
          <p:nvPr/>
        </p:nvSpPr>
        <p:spPr>
          <a:xfrm>
            <a:off x="3161462" y="2041411"/>
            <a:ext cx="2821200" cy="530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600"/>
              </a:spcBef>
              <a:spcAft>
                <a:spcPts val="0"/>
              </a:spcAft>
              <a:buNone/>
            </a:pPr>
            <a:r>
              <a:rPr lang="en-US" sz="3000" b="1" i="0" u="none" strike="noStrike" cap="none">
                <a:solidFill>
                  <a:srgbClr val="000000"/>
                </a:solidFill>
                <a:latin typeface="Arial" panose="020B0604020202020204"/>
                <a:ea typeface="Arial" panose="020B0604020202020204"/>
                <a:cs typeface="Arial" panose="020B0604020202020204"/>
                <a:sym typeface="Arial" panose="020B0604020202020204"/>
              </a:rPr>
              <a:t>Thank you!</a:t>
            </a:r>
            <a:endParaRPr lang="en-US" sz="3000" b="1"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268" name="Google Shape;3268;p27"/>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51"/>
        <p:cNvGrpSpPr/>
        <p:nvPr/>
      </p:nvGrpSpPr>
      <p:grpSpPr>
        <a:xfrm>
          <a:off x="0" y="0"/>
          <a:ext cx="0" cy="0"/>
          <a:chOff x="0" y="0"/>
          <a:chExt cx="0" cy="0"/>
        </a:xfrm>
      </p:grpSpPr>
      <p:sp>
        <p:nvSpPr>
          <p:cNvPr id="3152" name="Google Shape;3152;p14"/>
          <p:cNvSpPr txBox="1">
            <a:spLocks noGrp="1"/>
          </p:cNvSpPr>
          <p:nvPr>
            <p:ph type="title"/>
          </p:nvPr>
        </p:nvSpPr>
        <p:spPr>
          <a:xfrm>
            <a:off x="0" y="566738"/>
            <a:ext cx="4445100" cy="32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Course Outline</a:t>
            </a:r>
            <a:endPar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sp>
        <p:nvSpPr>
          <p:cNvPr id="3153" name="Google Shape;3153;p14"/>
          <p:cNvSpPr txBox="1">
            <a:spLocks noGrp="1"/>
          </p:cNvSpPr>
          <p:nvPr>
            <p:ph type="body" idx="1"/>
          </p:nvPr>
        </p:nvSpPr>
        <p:spPr>
          <a:xfrm>
            <a:off x="0" y="1054100"/>
            <a:ext cx="4594200" cy="2728800"/>
          </a:xfrm>
          <a:prstGeom prst="rect">
            <a:avLst/>
          </a:prstGeom>
          <a:noFill/>
          <a:ln>
            <a:noFill/>
          </a:ln>
        </p:spPr>
        <p:txBody>
          <a:bodyPr spcFirstLastPara="1" wrap="square" lIns="91425" tIns="91425" rIns="91425" bIns="91425" anchor="t" anchorCtr="0">
            <a:spAutoFit/>
          </a:bodyPr>
          <a:lstStyle/>
          <a:p>
            <a:pPr marL="173990" marR="0" lvl="0" indent="-173990" algn="l" rtl="0">
              <a:lnSpc>
                <a:spcPct val="100000"/>
              </a:lnSpc>
              <a:spcBef>
                <a:spcPts val="0"/>
              </a:spcBef>
              <a:spcAft>
                <a:spcPts val="0"/>
              </a:spcAft>
              <a:buClr>
                <a:srgbClr val="213163"/>
              </a:buClr>
              <a:buSzPts val="14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Abstract</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990" marR="0" lvl="0" indent="-173990" algn="l" rtl="0">
              <a:lnSpc>
                <a:spcPct val="100000"/>
              </a:lnSpc>
              <a:spcBef>
                <a:spcPts val="800"/>
              </a:spcBef>
              <a:spcAft>
                <a:spcPts val="0"/>
              </a:spcAft>
              <a:buClr>
                <a:srgbClr val="213163"/>
              </a:buClr>
              <a:buSzPts val="14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Problem Statement</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990" marR="0" lvl="0" indent="-173990" algn="l" rtl="0">
              <a:lnSpc>
                <a:spcPct val="100000"/>
              </a:lnSpc>
              <a:spcBef>
                <a:spcPts val="800"/>
              </a:spcBef>
              <a:spcAft>
                <a:spcPts val="0"/>
              </a:spcAft>
              <a:buClr>
                <a:srgbClr val="213163"/>
              </a:buClr>
              <a:buSzPts val="14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Aims, Objective &amp; Proposed System/Solution </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990" marR="0" lvl="0" indent="-173990" algn="l" rtl="0">
              <a:lnSpc>
                <a:spcPct val="100000"/>
              </a:lnSpc>
              <a:spcBef>
                <a:spcPts val="800"/>
              </a:spcBef>
              <a:spcAft>
                <a:spcPts val="0"/>
              </a:spcAft>
              <a:buClr>
                <a:srgbClr val="213163"/>
              </a:buClr>
              <a:buSzPts val="14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Deployment &amp; Algorithm</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990" marR="0" lvl="0" indent="-173990" algn="l" rtl="0">
              <a:lnSpc>
                <a:spcPct val="100000"/>
              </a:lnSpc>
              <a:spcBef>
                <a:spcPts val="800"/>
              </a:spcBef>
              <a:spcAft>
                <a:spcPts val="0"/>
              </a:spcAft>
              <a:buClr>
                <a:srgbClr val="213163"/>
              </a:buClr>
              <a:buSzPts val="14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Future Scope</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990" marR="0" lvl="0" indent="-173990" algn="l" rtl="0">
              <a:lnSpc>
                <a:spcPct val="100000"/>
              </a:lnSpc>
              <a:spcBef>
                <a:spcPts val="800"/>
              </a:spcBef>
              <a:spcAft>
                <a:spcPts val="0"/>
              </a:spcAft>
              <a:buClr>
                <a:srgbClr val="213163"/>
              </a:buClr>
              <a:buSzPts val="14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Video of the Project</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990" marR="0" lvl="0" indent="-173990" algn="l" rtl="0">
              <a:lnSpc>
                <a:spcPct val="100000"/>
              </a:lnSpc>
              <a:spcBef>
                <a:spcPts val="800"/>
              </a:spcBef>
              <a:spcAft>
                <a:spcPts val="0"/>
              </a:spcAft>
              <a:buClr>
                <a:srgbClr val="213163"/>
              </a:buClr>
              <a:buSzPts val="14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Conclusion</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990" marR="0" lvl="0" indent="-173990" algn="l" rtl="0">
              <a:lnSpc>
                <a:spcPct val="100000"/>
              </a:lnSpc>
              <a:spcBef>
                <a:spcPts val="800"/>
              </a:spcBef>
              <a:spcAft>
                <a:spcPts val="800"/>
              </a:spcAft>
              <a:buClr>
                <a:srgbClr val="213163"/>
              </a:buClr>
              <a:buSzPts val="14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Reference</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3154" name="Google Shape;3154;p14"/>
          <p:cNvPicPr preferRelativeResize="0"/>
          <p:nvPr/>
        </p:nvPicPr>
        <p:blipFill rotWithShape="1">
          <a:blip r:embed="rId1"/>
          <a:srcRect/>
          <a:stretch>
            <a:fillRect/>
          </a:stretch>
        </p:blipFill>
        <p:spPr>
          <a:xfrm>
            <a:off x="5413790" y="1047750"/>
            <a:ext cx="3194940" cy="3194940"/>
          </a:xfrm>
          <a:prstGeom prst="rect">
            <a:avLst/>
          </a:prstGeom>
          <a:noFill/>
          <a:ln>
            <a:noFill/>
          </a:ln>
          <a:effectLst>
            <a:outerShdw blurRad="50800" dist="38100" dir="5400000" algn="t" rotWithShape="0">
              <a:srgbClr val="000000">
                <a:alpha val="40000"/>
              </a:srgbClr>
            </a:outerShdw>
          </a:effectLst>
        </p:spPr>
      </p:pic>
      <p:sp>
        <p:nvSpPr>
          <p:cNvPr id="3155" name="Google Shape;3155;p14"/>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15"/>
          <p:cNvSpPr txBox="1">
            <a:spLocks noGrp="1"/>
          </p:cNvSpPr>
          <p:nvPr>
            <p:ph type="body" idx="1"/>
          </p:nvPr>
        </p:nvSpPr>
        <p:spPr>
          <a:xfrm>
            <a:off x="175104" y="871538"/>
            <a:ext cx="5169000" cy="3806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114300" algn="just" rtl="0">
              <a:lnSpc>
                <a:spcPct val="100000"/>
              </a:lnSpc>
              <a:spcBef>
                <a:spcPts val="600"/>
              </a:spcBef>
              <a:spcAft>
                <a:spcPts val="0"/>
              </a:spcAft>
              <a:buClr>
                <a:srgbClr val="000000"/>
              </a:buClr>
              <a:buSzPts val="1800"/>
              <a:buFont typeface="Arial" panose="020B0604020202020204"/>
              <a:buChar char="•"/>
            </a:pPr>
            <a:r>
              <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rPr>
              <a:t> Earthquakes are natural disasters with devastating consequences, often causing loss of life and extensive damage to infrastructure.</a:t>
            </a:r>
            <a:endPar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114300" algn="just" rtl="0">
              <a:lnSpc>
                <a:spcPct val="100000"/>
              </a:lnSpc>
              <a:spcBef>
                <a:spcPts val="600"/>
              </a:spcBef>
              <a:spcAft>
                <a:spcPts val="0"/>
              </a:spcAft>
              <a:buClr>
                <a:srgbClr val="000000"/>
              </a:buClr>
              <a:buSzPts val="1800"/>
              <a:buFont typeface="Arial" panose="020B0604020202020204"/>
              <a:buChar char="•"/>
            </a:pPr>
            <a:r>
              <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rPr>
              <a:t>  The ability to predict earthquakes with accuracy and timeliness is crucial for minimizing their impact and implementing effective disaster management strategies. </a:t>
            </a:r>
            <a:endPar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114300" algn="just" rtl="0">
              <a:lnSpc>
                <a:spcPct val="100000"/>
              </a:lnSpc>
              <a:spcBef>
                <a:spcPts val="600"/>
              </a:spcBef>
              <a:spcAft>
                <a:spcPts val="0"/>
              </a:spcAft>
              <a:buClr>
                <a:srgbClr val="000000"/>
              </a:buClr>
              <a:buSzPts val="1800"/>
              <a:buFont typeface="Arial" panose="020B0604020202020204"/>
              <a:buChar char="•"/>
            </a:pPr>
            <a:r>
              <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rPr>
              <a:t>In recent years, advancements in technology and data analytics have facilitated the development of sophisticated earthquake prediction systems.</a:t>
            </a:r>
            <a:endParaRPr sz="18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161" name="Google Shape;3161;p15"/>
          <p:cNvSpPr txBox="1"/>
          <p:nvPr/>
        </p:nvSpPr>
        <p:spPr>
          <a:xfrm>
            <a:off x="134935" y="574406"/>
            <a:ext cx="4437000" cy="495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Abstract</a:t>
            </a:r>
            <a:endPar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grpSp>
        <p:nvGrpSpPr>
          <p:cNvPr id="3162" name="Google Shape;3162;p15"/>
          <p:cNvGrpSpPr/>
          <p:nvPr/>
        </p:nvGrpSpPr>
        <p:grpSpPr>
          <a:xfrm>
            <a:off x="4879857" y="950917"/>
            <a:ext cx="3986765" cy="3986765"/>
            <a:chOff x="5001834" y="864388"/>
            <a:chExt cx="3986765" cy="3986765"/>
          </a:xfrm>
        </p:grpSpPr>
        <p:pic>
          <p:nvPicPr>
            <p:cNvPr id="3163" name="Google Shape;3163;p15" descr="A screenshot of a device&#10;&#10;Description automatically generated"/>
            <p:cNvPicPr preferRelativeResize="0"/>
            <p:nvPr/>
          </p:nvPicPr>
          <p:blipFill rotWithShape="1">
            <a:blip r:embed="rId1"/>
            <a:srcRect/>
            <a:stretch>
              <a:fillRect/>
            </a:stretch>
          </p:blipFill>
          <p:spPr>
            <a:xfrm>
              <a:off x="5001834" y="864388"/>
              <a:ext cx="3986765" cy="3986765"/>
            </a:xfrm>
            <a:prstGeom prst="rect">
              <a:avLst/>
            </a:prstGeom>
            <a:noFill/>
            <a:ln>
              <a:noFill/>
            </a:ln>
          </p:spPr>
        </p:pic>
        <p:pic>
          <p:nvPicPr>
            <p:cNvPr id="3164" name="Google Shape;3164;p15" descr="Businessman fist on chin"/>
            <p:cNvPicPr preferRelativeResize="0"/>
            <p:nvPr/>
          </p:nvPicPr>
          <p:blipFill rotWithShape="1">
            <a:blip r:embed="rId2"/>
            <a:srcRect b="62887"/>
            <a:stretch>
              <a:fillRect/>
            </a:stretch>
          </p:blipFill>
          <p:spPr>
            <a:xfrm flipH="1">
              <a:off x="6478944" y="2680677"/>
              <a:ext cx="1647825" cy="2016370"/>
            </a:xfrm>
            <a:prstGeom prst="rect">
              <a:avLst/>
            </a:prstGeom>
            <a:noFill/>
            <a:ln>
              <a:noFill/>
            </a:ln>
          </p:spPr>
        </p:pic>
      </p:grpSp>
      <p:sp>
        <p:nvSpPr>
          <p:cNvPr id="3165" name="Google Shape;3165;p15"/>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69"/>
        <p:cNvGrpSpPr/>
        <p:nvPr/>
      </p:nvGrpSpPr>
      <p:grpSpPr>
        <a:xfrm>
          <a:off x="0" y="0"/>
          <a:ext cx="0" cy="0"/>
          <a:chOff x="0" y="0"/>
          <a:chExt cx="0" cy="0"/>
        </a:xfrm>
      </p:grpSpPr>
      <p:sp>
        <p:nvSpPr>
          <p:cNvPr id="3170" name="Google Shape;3170;p16"/>
          <p:cNvSpPr txBox="1">
            <a:spLocks noGrp="1"/>
          </p:cNvSpPr>
          <p:nvPr>
            <p:ph type="body" idx="1"/>
          </p:nvPr>
        </p:nvSpPr>
        <p:spPr>
          <a:xfrm>
            <a:off x="185737" y="871539"/>
            <a:ext cx="5169000" cy="201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171" name="Google Shape;3171;p16"/>
          <p:cNvSpPr txBox="1"/>
          <p:nvPr/>
        </p:nvSpPr>
        <p:spPr>
          <a:xfrm>
            <a:off x="134935" y="1059838"/>
            <a:ext cx="4437000" cy="3847200"/>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0000"/>
              </a:lnSpc>
              <a:spcBef>
                <a:spcPts val="0"/>
              </a:spcBef>
              <a:spcAft>
                <a:spcPts val="0"/>
              </a:spcAft>
              <a:buClr>
                <a:schemeClr val="dk1"/>
              </a:buClr>
              <a:buSzPts val="2800"/>
              <a:buFont typeface="Arial" panose="020B0604020202020204"/>
              <a:buChar char="•"/>
            </a:pPr>
            <a:r>
              <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rPr>
              <a:t>Predicting earthquakes, including their magnitude, is a complex scientific problem that involves seismology, geophysics , and other disciplines.</a:t>
            </a:r>
            <a:endPar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560"/>
              </a:spcBef>
              <a:spcAft>
                <a:spcPts val="0"/>
              </a:spcAft>
              <a:buClr>
                <a:schemeClr val="dk1"/>
              </a:buClr>
              <a:buSzPts val="2800"/>
              <a:buFont typeface="Arial" panose="020B0604020202020204"/>
              <a:buChar char="•"/>
            </a:pPr>
            <a:r>
              <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rPr>
              <a:t> Analyzing  data from seismic sensor, historical patters, and various modelling techniques which typically fall outside the scope of AIML due to lack of  accurate predicting the magnitude of earthquake.</a:t>
            </a:r>
            <a:endPar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165100" algn="just" rtl="0">
              <a:lnSpc>
                <a:spcPct val="100000"/>
              </a:lnSpc>
              <a:spcBef>
                <a:spcPts val="560"/>
              </a:spcBef>
              <a:spcAft>
                <a:spcPts val="0"/>
              </a:spcAft>
              <a:buNone/>
            </a:pPr>
            <a:endParaRPr sz="18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just" rtl="0">
              <a:lnSpc>
                <a:spcPct val="100000"/>
              </a:lnSpc>
              <a:spcBef>
                <a:spcPts val="0"/>
              </a:spcBef>
              <a:spcAft>
                <a:spcPts val="0"/>
              </a:spcAft>
              <a:buNone/>
            </a:pPr>
            <a:br>
              <a:rPr lang="en-US" sz="1800" b="0" i="0" u="none" strike="noStrike" cap="none">
                <a:solidFill>
                  <a:srgbClr val="000000"/>
                </a:solidFill>
                <a:latin typeface="Arial" panose="020B0604020202020204"/>
                <a:ea typeface="Arial" panose="020B0604020202020204"/>
                <a:cs typeface="Arial" panose="020B0604020202020204"/>
                <a:sym typeface="Arial" panose="020B0604020202020204"/>
              </a:rPr>
            </a:br>
            <a:endParaRPr sz="18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172" name="Google Shape;3172;p16"/>
          <p:cNvSpPr txBox="1"/>
          <p:nvPr/>
        </p:nvSpPr>
        <p:spPr>
          <a:xfrm>
            <a:off x="134935" y="574406"/>
            <a:ext cx="4437000" cy="495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Problem Statement</a:t>
            </a:r>
            <a:endPar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grpSp>
        <p:nvGrpSpPr>
          <p:cNvPr id="3173" name="Google Shape;3173;p16"/>
          <p:cNvGrpSpPr/>
          <p:nvPr/>
        </p:nvGrpSpPr>
        <p:grpSpPr>
          <a:xfrm>
            <a:off x="4914745" y="1006278"/>
            <a:ext cx="3773969" cy="3130768"/>
            <a:chOff x="4578211" y="760307"/>
            <a:chExt cx="4510002" cy="3741357"/>
          </a:xfrm>
        </p:grpSpPr>
        <p:pic>
          <p:nvPicPr>
            <p:cNvPr id="3174" name="Google Shape;3174;p16" descr="A purple question mark with gears&#10;&#10;Description automatically generated"/>
            <p:cNvPicPr preferRelativeResize="0"/>
            <p:nvPr/>
          </p:nvPicPr>
          <p:blipFill rotWithShape="1">
            <a:blip r:embed="rId1"/>
            <a:srcRect l="11107" t="10028" r="10943" b="11565"/>
            <a:stretch>
              <a:fillRect/>
            </a:stretch>
          </p:blipFill>
          <p:spPr>
            <a:xfrm>
              <a:off x="5486396" y="760307"/>
              <a:ext cx="3601816" cy="3622889"/>
            </a:xfrm>
            <a:prstGeom prst="rect">
              <a:avLst/>
            </a:prstGeom>
            <a:noFill/>
            <a:ln>
              <a:noFill/>
            </a:ln>
          </p:spPr>
        </p:pic>
        <p:pic>
          <p:nvPicPr>
            <p:cNvPr id="3175" name="Google Shape;3175;p16" descr="Businessman with clipboard"/>
            <p:cNvPicPr preferRelativeResize="0"/>
            <p:nvPr/>
          </p:nvPicPr>
          <p:blipFill rotWithShape="1">
            <a:blip r:embed="rId2"/>
            <a:srcRect b="60167"/>
            <a:stretch>
              <a:fillRect/>
            </a:stretch>
          </p:blipFill>
          <p:spPr>
            <a:xfrm>
              <a:off x="4578211" y="2188308"/>
              <a:ext cx="2340979" cy="2313356"/>
            </a:xfrm>
            <a:prstGeom prst="rect">
              <a:avLst/>
            </a:prstGeom>
            <a:noFill/>
            <a:ln>
              <a:noFill/>
            </a:ln>
          </p:spPr>
        </p:pic>
      </p:grpSp>
      <p:sp>
        <p:nvSpPr>
          <p:cNvPr id="3176" name="Google Shape;3176;p16"/>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80"/>
        <p:cNvGrpSpPr/>
        <p:nvPr/>
      </p:nvGrpSpPr>
      <p:grpSpPr>
        <a:xfrm>
          <a:off x="0" y="0"/>
          <a:ext cx="0" cy="0"/>
          <a:chOff x="0" y="0"/>
          <a:chExt cx="0" cy="0"/>
        </a:xfrm>
      </p:grpSpPr>
      <p:sp>
        <p:nvSpPr>
          <p:cNvPr id="3181" name="Google Shape;3181;p17"/>
          <p:cNvSpPr txBox="1">
            <a:spLocks noGrp="1"/>
          </p:cNvSpPr>
          <p:nvPr>
            <p:ph type="body" idx="1"/>
          </p:nvPr>
        </p:nvSpPr>
        <p:spPr>
          <a:xfrm>
            <a:off x="185737" y="871539"/>
            <a:ext cx="5169000" cy="201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182" name="Google Shape;3182;p17"/>
          <p:cNvSpPr txBox="1"/>
          <p:nvPr/>
        </p:nvSpPr>
        <p:spPr>
          <a:xfrm>
            <a:off x="134935" y="1059838"/>
            <a:ext cx="8589900" cy="738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1" i="0" u="none" strike="noStrike" cap="none">
                <a:solidFill>
                  <a:srgbClr val="000000"/>
                </a:solidFill>
                <a:latin typeface="Arial" panose="020B0604020202020204"/>
                <a:ea typeface="Arial" panose="020B0604020202020204"/>
                <a:cs typeface="Arial" panose="020B0604020202020204"/>
                <a:sym typeface="Arial" panose="020B0604020202020204"/>
              </a:rPr>
              <a:t>Aim:  T</a:t>
            </a: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he aim of an earthquake prediction system is to leverage scientific knowledge, technological innovation, and interdisciplinary collaboration to enhance society's resilience to earthquakes and mitigate the socio-economic and humanitarian consequences of these natural disasters. </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183" name="Google Shape;3183;p17"/>
          <p:cNvSpPr txBox="1"/>
          <p:nvPr/>
        </p:nvSpPr>
        <p:spPr>
          <a:xfrm>
            <a:off x="134935" y="574406"/>
            <a:ext cx="4437000" cy="495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Aim and Objective</a:t>
            </a:r>
            <a:endPar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pic>
        <p:nvPicPr>
          <p:cNvPr id="3184" name="Google Shape;3184;p17" descr="Presentation with checklist with solid fill"/>
          <p:cNvPicPr preferRelativeResize="0"/>
          <p:nvPr/>
        </p:nvPicPr>
        <p:blipFill rotWithShape="1">
          <a:blip r:embed="rId1"/>
          <a:srcRect l="7518" t="10397" r="9864" b="8879"/>
          <a:stretch>
            <a:fillRect/>
          </a:stretch>
        </p:blipFill>
        <p:spPr>
          <a:xfrm>
            <a:off x="3094566" y="1881249"/>
            <a:ext cx="2954867" cy="2887133"/>
          </a:xfrm>
          <a:prstGeom prst="rect">
            <a:avLst/>
          </a:prstGeom>
          <a:noFill/>
          <a:ln>
            <a:noFill/>
          </a:ln>
        </p:spPr>
      </p:pic>
      <p:sp>
        <p:nvSpPr>
          <p:cNvPr id="3185" name="Google Shape;3185;p17"/>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89"/>
        <p:cNvGrpSpPr/>
        <p:nvPr/>
      </p:nvGrpSpPr>
      <p:grpSpPr>
        <a:xfrm>
          <a:off x="0" y="0"/>
          <a:ext cx="0" cy="0"/>
          <a:chOff x="0" y="0"/>
          <a:chExt cx="0" cy="0"/>
        </a:xfrm>
      </p:grpSpPr>
      <p:sp>
        <p:nvSpPr>
          <p:cNvPr id="3190" name="Google Shape;3190;p18"/>
          <p:cNvSpPr txBox="1">
            <a:spLocks noGrp="1"/>
          </p:cNvSpPr>
          <p:nvPr>
            <p:ph type="body" idx="1"/>
          </p:nvPr>
        </p:nvSpPr>
        <p:spPr>
          <a:xfrm>
            <a:off x="185737" y="871539"/>
            <a:ext cx="5169000" cy="201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None/>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 </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88900" algn="just" rtl="0">
              <a:lnSpc>
                <a:spcPct val="100000"/>
              </a:lnSpc>
              <a:spcBef>
                <a:spcPts val="600"/>
              </a:spcBef>
              <a:spcAft>
                <a:spcPts val="0"/>
              </a:spcAft>
              <a:buClr>
                <a:srgbClr val="000000"/>
              </a:buClr>
              <a:buSzPts val="14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The  goal  is  to  develop  a  machine  learning  model  for  Earth  Quake Prediction,  to  potentially  replace  the  updatable  supervised  machine  learning classification  models  by  predicting  results  in  the  form  of  best  accuracy  by comparing supervised algorithm. </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600"/>
              </a:spcBef>
              <a:spcAft>
                <a:spcPts val="0"/>
              </a:spcAft>
              <a:buNone/>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 </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60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191" name="Google Shape;3191;p18"/>
          <p:cNvSpPr txBox="1"/>
          <p:nvPr/>
        </p:nvSpPr>
        <p:spPr>
          <a:xfrm>
            <a:off x="134935" y="1059837"/>
            <a:ext cx="8650800" cy="625800"/>
          </a:xfrm>
          <a:prstGeom prst="rect">
            <a:avLst/>
          </a:prstGeom>
          <a:noFill/>
          <a:ln>
            <a:noFill/>
          </a:ln>
        </p:spPr>
        <p:txBody>
          <a:bodyPr spcFirstLastPara="1" wrap="square" lIns="91425" tIns="45700" rIns="91425" bIns="45700" anchor="t" anchorCtr="0">
            <a:spAutoFit/>
          </a:bodyPr>
          <a:lstStyle/>
          <a:p>
            <a:pPr marL="173990" marR="0" lvl="0" indent="-173990" algn="l" rtl="0">
              <a:lnSpc>
                <a:spcPct val="100000"/>
              </a:lnSpc>
              <a:spcBef>
                <a:spcPts val="0"/>
              </a:spcBef>
              <a:spcAft>
                <a:spcPts val="0"/>
              </a:spcAft>
              <a:buNone/>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 </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173990" marR="0" lvl="0" indent="-85090" algn="l" rtl="0">
              <a:lnSpc>
                <a:spcPct val="100000"/>
              </a:lnSpc>
              <a:spcBef>
                <a:spcPts val="800"/>
              </a:spcBef>
              <a:spcAft>
                <a:spcPts val="0"/>
              </a:spcAft>
              <a:buClr>
                <a:srgbClr val="213163"/>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192" name="Google Shape;3192;p18"/>
          <p:cNvSpPr txBox="1"/>
          <p:nvPr/>
        </p:nvSpPr>
        <p:spPr>
          <a:xfrm>
            <a:off x="134935" y="574406"/>
            <a:ext cx="4437000" cy="48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Objectives</a:t>
            </a:r>
            <a:endPar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sp>
        <p:nvSpPr>
          <p:cNvPr id="3193" name="Google Shape;3193;p18"/>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98"/>
        <p:cNvGrpSpPr/>
        <p:nvPr/>
      </p:nvGrpSpPr>
      <p:grpSpPr>
        <a:xfrm>
          <a:off x="0" y="0"/>
          <a:ext cx="0" cy="0"/>
          <a:chOff x="0" y="0"/>
          <a:chExt cx="0" cy="0"/>
        </a:xfrm>
      </p:grpSpPr>
      <p:sp>
        <p:nvSpPr>
          <p:cNvPr id="3199" name="Google Shape;3199;p19"/>
          <p:cNvSpPr txBox="1"/>
          <p:nvPr/>
        </p:nvSpPr>
        <p:spPr>
          <a:xfrm>
            <a:off x="123208" y="573002"/>
            <a:ext cx="5108100" cy="425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sp>
        <p:nvSpPr>
          <p:cNvPr id="3200" name="Google Shape;3200;p19"/>
          <p:cNvSpPr txBox="1"/>
          <p:nvPr/>
        </p:nvSpPr>
        <p:spPr>
          <a:xfrm>
            <a:off x="185737" y="1061211"/>
            <a:ext cx="4386300" cy="502800"/>
          </a:xfrm>
          <a:prstGeom prst="rect">
            <a:avLst/>
          </a:prstGeom>
          <a:noFill/>
          <a:ln>
            <a:noFill/>
          </a:ln>
        </p:spPr>
        <p:txBody>
          <a:bodyPr spcFirstLastPara="1" wrap="square" lIns="91425" tIns="91425" rIns="91425" bIns="91425" anchor="t" anchorCtr="0">
            <a:spAutoFit/>
          </a:bodyPr>
          <a:lstStyle/>
          <a:p>
            <a:pPr marL="173990" marR="0" lvl="0" indent="-85090" algn="l" rtl="0">
              <a:lnSpc>
                <a:spcPct val="100000"/>
              </a:lnSpc>
              <a:spcBef>
                <a:spcPts val="0"/>
              </a:spcBef>
              <a:spcAft>
                <a:spcPts val="800"/>
              </a:spcAft>
              <a:buClr>
                <a:srgbClr val="213163"/>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grpSp>
        <p:nvGrpSpPr>
          <p:cNvPr id="3201" name="Google Shape;3201;p19"/>
          <p:cNvGrpSpPr/>
          <p:nvPr/>
        </p:nvGrpSpPr>
        <p:grpSpPr>
          <a:xfrm>
            <a:off x="5264526" y="1047750"/>
            <a:ext cx="3422806" cy="2277722"/>
            <a:chOff x="5586259" y="1047750"/>
            <a:chExt cx="3422806" cy="2277722"/>
          </a:xfrm>
        </p:grpSpPr>
        <p:pic>
          <p:nvPicPr>
            <p:cNvPr id="3202" name="Google Shape;3202;p19" descr="How to Write the Perfect Web Design Proposal - Bidsketch"/>
            <p:cNvPicPr preferRelativeResize="0"/>
            <p:nvPr/>
          </p:nvPicPr>
          <p:blipFill rotWithShape="1">
            <a:blip r:embed="rId1"/>
            <a:srcRect/>
            <a:stretch>
              <a:fillRect/>
            </a:stretch>
          </p:blipFill>
          <p:spPr>
            <a:xfrm>
              <a:off x="5586259" y="1047750"/>
              <a:ext cx="3422805" cy="2277722"/>
            </a:xfrm>
            <a:prstGeom prst="rect">
              <a:avLst/>
            </a:prstGeom>
            <a:noFill/>
            <a:ln>
              <a:noFill/>
            </a:ln>
          </p:spPr>
        </p:pic>
        <p:cxnSp>
          <p:nvCxnSpPr>
            <p:cNvPr id="3203" name="Google Shape;3203;p19"/>
            <p:cNvCxnSpPr/>
            <p:nvPr/>
          </p:nvCxnSpPr>
          <p:spPr>
            <a:xfrm>
              <a:off x="5586259" y="1310640"/>
              <a:ext cx="0" cy="1767900"/>
            </a:xfrm>
            <a:prstGeom prst="straightConnector1">
              <a:avLst/>
            </a:prstGeom>
            <a:noFill/>
            <a:ln w="9525" cap="flat" cmpd="sng">
              <a:solidFill>
                <a:srgbClr val="FDA739"/>
              </a:solidFill>
              <a:prstDash val="solid"/>
              <a:round/>
              <a:headEnd type="none" w="sm" len="sm"/>
              <a:tailEnd type="none" w="sm" len="sm"/>
            </a:ln>
          </p:spPr>
        </p:cxnSp>
        <p:cxnSp>
          <p:nvCxnSpPr>
            <p:cNvPr id="3204" name="Google Shape;3204;p19"/>
            <p:cNvCxnSpPr/>
            <p:nvPr/>
          </p:nvCxnSpPr>
          <p:spPr>
            <a:xfrm>
              <a:off x="9009065" y="1310640"/>
              <a:ext cx="0" cy="1767900"/>
            </a:xfrm>
            <a:prstGeom prst="straightConnector1">
              <a:avLst/>
            </a:prstGeom>
            <a:noFill/>
            <a:ln w="9525" cap="flat" cmpd="sng">
              <a:solidFill>
                <a:srgbClr val="FDA739"/>
              </a:solidFill>
              <a:prstDash val="solid"/>
              <a:round/>
              <a:headEnd type="none" w="sm" len="sm"/>
              <a:tailEnd type="none" w="sm" len="sm"/>
            </a:ln>
          </p:spPr>
        </p:cxnSp>
      </p:grpSp>
      <p:sp>
        <p:nvSpPr>
          <p:cNvPr id="3205" name="Google Shape;3205;p19"/>
          <p:cNvSpPr/>
          <p:nvPr/>
        </p:nvSpPr>
        <p:spPr>
          <a:xfrm>
            <a:off x="478465" y="869218"/>
            <a:ext cx="4572000" cy="4032900"/>
          </a:xfrm>
          <a:prstGeom prst="rect">
            <a:avLst/>
          </a:prstGeom>
          <a:noFill/>
          <a:ln>
            <a:noFill/>
          </a:ln>
        </p:spPr>
        <p:txBody>
          <a:bodyPr spcFirstLastPara="1" wrap="square" lIns="91425" tIns="45700" rIns="91425" bIns="45700" anchor="t" anchorCtr="0">
            <a:noAutofit/>
          </a:bodyPr>
          <a:lstStyle/>
          <a:p>
            <a:pPr marL="342900" marR="0" lvl="0" indent="-342900" algn="just" rtl="0">
              <a:lnSpc>
                <a:spcPct val="90000"/>
              </a:lnSpc>
              <a:spcBef>
                <a:spcPts val="0"/>
              </a:spcBef>
              <a:spcAft>
                <a:spcPts val="0"/>
              </a:spcAft>
              <a:buNone/>
            </a:pPr>
            <a:r>
              <a:rPr lang="en-US" sz="1200" b="1" i="0" u="none" strike="noStrike" cap="none">
                <a:solidFill>
                  <a:srgbClr val="000000"/>
                </a:solidFill>
                <a:latin typeface="Arial" panose="020B0604020202020204"/>
                <a:ea typeface="Arial" panose="020B0604020202020204"/>
                <a:cs typeface="Arial" panose="020B0604020202020204"/>
                <a:sym typeface="Arial" panose="020B0604020202020204"/>
              </a:rPr>
              <a:t>PROPOSED SYSTEM</a:t>
            </a:r>
            <a:endParaRPr sz="1200" b="1"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225425" algn="just" rtl="0">
              <a:lnSpc>
                <a:spcPct val="90000"/>
              </a:lnSpc>
              <a:spcBef>
                <a:spcPts val="0"/>
              </a:spcBef>
              <a:spcAft>
                <a:spcPts val="0"/>
              </a:spcAft>
              <a:buClr>
                <a:schemeClr val="dk1"/>
              </a:buClr>
              <a:buSzPts val="1850"/>
              <a:buFont typeface="Arial" panose="020B0604020202020204"/>
              <a:buNone/>
            </a:pPr>
            <a:endParaRPr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90000"/>
              </a:lnSpc>
              <a:spcBef>
                <a:spcPts val="0"/>
              </a:spcBef>
              <a:spcAft>
                <a:spcPts val="0"/>
              </a:spcAft>
              <a:buClr>
                <a:schemeClr val="dk1"/>
              </a:buClr>
              <a:buSzPts val="1850"/>
              <a:buFont typeface="Arial" panose="020B0604020202020204"/>
              <a:buChar char="•"/>
            </a:pPr>
            <a:r>
              <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rPr>
              <a:t>For predicting the magnitude of an earthquake when it’s not known, regression  algorithms are typically used in earthquake prediction  systems.</a:t>
            </a:r>
            <a:endPar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90000"/>
              </a:lnSpc>
              <a:spcBef>
                <a:spcPts val="370"/>
              </a:spcBef>
              <a:spcAft>
                <a:spcPts val="0"/>
              </a:spcAft>
              <a:buClr>
                <a:schemeClr val="dk1"/>
              </a:buClr>
              <a:buSzPts val="1850"/>
              <a:buFont typeface="Arial" panose="020B0604020202020204"/>
              <a:buChar char="•"/>
            </a:pPr>
            <a:r>
              <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rPr>
              <a:t>Linear regression: This is one of the simplest regression algorithms, which fits a linear relationship between the input features and the target variable (earthquake magnitude in this case).</a:t>
            </a:r>
            <a:endPar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90000"/>
              </a:lnSpc>
              <a:spcBef>
                <a:spcPts val="370"/>
              </a:spcBef>
              <a:spcAft>
                <a:spcPts val="0"/>
              </a:spcAft>
              <a:buClr>
                <a:schemeClr val="dk1"/>
              </a:buClr>
              <a:buSzPts val="1850"/>
              <a:buFont typeface="Arial" panose="020B0604020202020204"/>
              <a:buChar char="•"/>
            </a:pPr>
            <a:r>
              <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rPr>
              <a:t>They  analyze and historical earthquake magnitudes to estimate the magnitude of an impending earthquake</a:t>
            </a:r>
            <a:endPar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90000"/>
              </a:lnSpc>
              <a:spcBef>
                <a:spcPts val="370"/>
              </a:spcBef>
              <a:spcAft>
                <a:spcPts val="0"/>
              </a:spcAft>
              <a:buClr>
                <a:schemeClr val="dk1"/>
              </a:buClr>
              <a:buSzPts val="1850"/>
              <a:buFont typeface="Arial" panose="020B0604020202020204"/>
              <a:buChar char="•"/>
            </a:pPr>
            <a:r>
              <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rPr>
              <a:t>Development of a prediction model utilizing  Artificial Neural Networks  (ANN) to forecast the magnitude and depth of earthquake based on historical data.</a:t>
            </a:r>
            <a:endPar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90000"/>
              </a:lnSpc>
              <a:spcBef>
                <a:spcPts val="370"/>
              </a:spcBef>
              <a:spcAft>
                <a:spcPts val="0"/>
              </a:spcAft>
              <a:buClr>
                <a:schemeClr val="dk1"/>
              </a:buClr>
              <a:buSzPts val="1850"/>
              <a:buFont typeface="Arial" panose="020B0604020202020204"/>
              <a:buChar char="•"/>
            </a:pPr>
            <a:r>
              <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rPr>
              <a:t>Utilization of a dataset containing various earthquake parameter fields for training the ANN model enabling it to predict earthquake characteristics at specific latitude and longitude coordinates.</a:t>
            </a:r>
            <a:endPar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90000"/>
              </a:lnSpc>
              <a:spcBef>
                <a:spcPts val="370"/>
              </a:spcBef>
              <a:spcAft>
                <a:spcPts val="0"/>
              </a:spcAft>
              <a:buClr>
                <a:schemeClr val="dk1"/>
              </a:buClr>
              <a:buSzPts val="1850"/>
              <a:buFont typeface="Arial" panose="020B0604020202020204"/>
              <a:buChar char="•"/>
            </a:pPr>
            <a:r>
              <a:rPr lang="en-US" sz="1200" b="0" i="0" u="none" strike="noStrike" cap="none">
                <a:solidFill>
                  <a:srgbClr val="000000"/>
                </a:solidFill>
                <a:latin typeface="Arial" panose="020B0604020202020204"/>
                <a:ea typeface="Arial" panose="020B0604020202020204"/>
                <a:cs typeface="Arial" panose="020B0604020202020204"/>
                <a:sym typeface="Arial" panose="020B0604020202020204"/>
              </a:rPr>
              <a:t>Achievement of a accuracy rate in predicting earthquake magnitude and depth at given  locations, showcasing the effectiveness of the proposed model in earthquake forecasting</a:t>
            </a: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   </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206" name="Google Shape;3206;p19"/>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0"/>
        <p:cNvGrpSpPr/>
        <p:nvPr/>
      </p:nvGrpSpPr>
      <p:grpSpPr>
        <a:xfrm>
          <a:off x="0" y="0"/>
          <a:ext cx="0" cy="0"/>
          <a:chOff x="0" y="0"/>
          <a:chExt cx="0" cy="0"/>
        </a:xfrm>
      </p:grpSpPr>
      <p:sp>
        <p:nvSpPr>
          <p:cNvPr id="3211" name="Google Shape;3211;p20"/>
          <p:cNvSpPr txBox="1">
            <a:spLocks noGrp="1"/>
          </p:cNvSpPr>
          <p:nvPr>
            <p:ph type="title"/>
          </p:nvPr>
        </p:nvSpPr>
        <p:spPr>
          <a:xfrm>
            <a:off x="233916" y="489098"/>
            <a:ext cx="8281200" cy="6381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None/>
            </a:pPr>
            <a:r>
              <a:rPr lang="en-US" b="1"/>
              <a:t>   ALGORITHM:</a:t>
            </a:r>
            <a:endParaRPr b="1"/>
          </a:p>
        </p:txBody>
      </p:sp>
      <p:sp>
        <p:nvSpPr>
          <p:cNvPr id="3212" name="Google Shape;3212;p20"/>
          <p:cNvSpPr txBox="1">
            <a:spLocks noGrp="1"/>
          </p:cNvSpPr>
          <p:nvPr>
            <p:ph type="subTitle" idx="1"/>
          </p:nvPr>
        </p:nvSpPr>
        <p:spPr>
          <a:xfrm>
            <a:off x="457110" y="978195"/>
            <a:ext cx="8229300" cy="3763800"/>
          </a:xfrm>
          <a:prstGeom prst="rect">
            <a:avLst/>
          </a:prstGeom>
          <a:noFill/>
          <a:ln>
            <a:noFill/>
          </a:ln>
        </p:spPr>
        <p:txBody>
          <a:bodyPr spcFirstLastPara="1" wrap="square" lIns="0" tIns="0" rIns="0" bIns="0" anchor="ctr" anchorCtr="0">
            <a:noAutofit/>
          </a:bodyPr>
          <a:lstStyle/>
          <a:p>
            <a:pPr marL="342900" marR="0" lvl="0" indent="0" algn="just" rtl="0">
              <a:lnSpc>
                <a:spcPct val="100000"/>
              </a:lnSpc>
              <a:spcBef>
                <a:spcPts val="0"/>
              </a:spcBef>
              <a:spcAft>
                <a:spcPts val="0"/>
              </a:spcAft>
              <a:buNone/>
            </a:pPr>
            <a:r>
              <a:rPr lang="en-US" sz="1400" b="1" i="0" u="none" strike="noStrike" cap="none">
                <a:solidFill>
                  <a:srgbClr val="000000"/>
                </a:solidFill>
                <a:latin typeface="Arial" panose="020B0604020202020204"/>
                <a:ea typeface="Arial" panose="020B0604020202020204"/>
                <a:cs typeface="Arial" panose="020B0604020202020204"/>
                <a:sym typeface="Arial" panose="020B0604020202020204"/>
              </a:rPr>
              <a:t>Random Forest Regression:</a:t>
            </a:r>
            <a:endParaRPr lang="en-US" sz="1400" b="1"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0"/>
              </a:spcBef>
              <a:spcAft>
                <a:spcPts val="0"/>
              </a:spcAft>
              <a:buClr>
                <a:srgbClr val="000000"/>
              </a:buClr>
              <a:buSzPts val="20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In a random forest regression for predicting the magnitude of earthquake,the algorithm typically used in based on decision trees.</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0"/>
              </a:spcBef>
              <a:spcAft>
                <a:spcPts val="0"/>
              </a:spcAft>
              <a:buClr>
                <a:srgbClr val="000000"/>
              </a:buClr>
              <a:buSzPts val="20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This ensemble approach helps to improve the accuracy and generalization of the model.</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0"/>
              </a:spcBef>
              <a:spcAft>
                <a:spcPts val="0"/>
              </a:spcAft>
              <a:buClr>
                <a:srgbClr val="000000"/>
              </a:buClr>
              <a:buSzPts val="20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Data Collection and Preprocessing: Preprocess the data by handling missing values, scaling features, and encoding categorical variables if necessary.</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Feature Selection and Engineering: Extract additional features if needed and perform feature engineering to enhance the predictive power of the model.</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Model Training: Train a Random Forest Regression model using the training data. Random Forest combines multiple decision trees, each trained on a random subset of the data and features, to make predictions..</a:t>
            </a:r>
            <a:endPar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400" b="0" i="0" u="none" strike="noStrike" cap="none">
                <a:solidFill>
                  <a:srgbClr val="000000"/>
                </a:solidFill>
                <a:latin typeface="Arial" panose="020B0604020202020204"/>
                <a:ea typeface="Arial" panose="020B0604020202020204"/>
                <a:cs typeface="Arial" panose="020B0604020202020204"/>
                <a:sym typeface="Arial" panose="020B0604020202020204"/>
              </a:rPr>
              <a:t>Model Evaluation: Evaluate the trained model using the testing data. Utilize regression metrics such as Mean Squared Error (MSE), Root Mean Squared Error (RMSE), Mean Absolute Error (MAE), and R-squared to assess the model's performance</a:t>
            </a:r>
            <a:r>
              <a:rPr lang="en-US" sz="1050" b="0" i="0" u="none" strike="noStrike" cap="none">
                <a:solidFill>
                  <a:srgbClr val="000000"/>
                </a:solidFill>
                <a:latin typeface="Arial" panose="020B0604020202020204"/>
                <a:ea typeface="Arial" panose="020B0604020202020204"/>
                <a:cs typeface="Arial" panose="020B0604020202020204"/>
                <a:sym typeface="Arial" panose="020B0604020202020204"/>
              </a:rPr>
              <a:t>.</a:t>
            </a:r>
            <a:endParaRPr lang="en-US" sz="105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213" name="Google Shape;3213;p20"/>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8"/>
        <p:cNvGrpSpPr/>
        <p:nvPr/>
      </p:nvGrpSpPr>
      <p:grpSpPr>
        <a:xfrm>
          <a:off x="0" y="0"/>
          <a:ext cx="0" cy="0"/>
          <a:chOff x="0" y="0"/>
          <a:chExt cx="0" cy="0"/>
        </a:xfrm>
      </p:grpSpPr>
      <p:sp>
        <p:nvSpPr>
          <p:cNvPr id="3219" name="Google Shape;3219;p21"/>
          <p:cNvSpPr txBox="1"/>
          <p:nvPr/>
        </p:nvSpPr>
        <p:spPr>
          <a:xfrm>
            <a:off x="123209" y="573002"/>
            <a:ext cx="4448700" cy="32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600" b="1" i="0" u="none" strike="noStrike" cap="none">
                <a:solidFill>
                  <a:srgbClr val="213163"/>
                </a:solidFill>
                <a:latin typeface="Arial" panose="020B0604020202020204"/>
                <a:ea typeface="Arial" panose="020B0604020202020204"/>
                <a:cs typeface="Arial" panose="020B0604020202020204"/>
                <a:sym typeface="Arial" panose="020B0604020202020204"/>
              </a:rPr>
              <a:t>DEPLOYMENT</a:t>
            </a:r>
            <a:endParaRPr sz="1600" b="1" i="0" u="none" strike="noStrike" cap="none">
              <a:solidFill>
                <a:srgbClr val="213163"/>
              </a:solidFill>
              <a:latin typeface="Arial" panose="020B0604020202020204"/>
              <a:ea typeface="Arial" panose="020B0604020202020204"/>
              <a:cs typeface="Arial" panose="020B0604020202020204"/>
              <a:sym typeface="Arial" panose="020B0604020202020204"/>
            </a:endParaRPr>
          </a:p>
        </p:txBody>
      </p:sp>
      <p:sp>
        <p:nvSpPr>
          <p:cNvPr id="3220" name="Google Shape;3220;p21"/>
          <p:cNvSpPr txBox="1"/>
          <p:nvPr/>
        </p:nvSpPr>
        <p:spPr>
          <a:xfrm>
            <a:off x="132396" y="1061211"/>
            <a:ext cx="8703300" cy="3642000"/>
          </a:xfrm>
          <a:prstGeom prst="rect">
            <a:avLst/>
          </a:prstGeom>
          <a:noFill/>
          <a:ln>
            <a:noFill/>
          </a:ln>
        </p:spPr>
        <p:txBody>
          <a:bodyPr spcFirstLastPara="1" wrap="square" lIns="91425" tIns="91425" rIns="91425" bIns="91425" anchor="t" anchorCtr="0">
            <a:spAutoFit/>
          </a:bodyPr>
          <a:lstStyle/>
          <a:p>
            <a:pPr marL="342900" marR="0" lvl="0" indent="-342900" algn="just" rtl="0">
              <a:lnSpc>
                <a:spcPct val="100000"/>
              </a:lnSpc>
              <a:spcBef>
                <a:spcPts val="0"/>
              </a:spcBef>
              <a:spcAft>
                <a:spcPts val="0"/>
              </a:spcAft>
              <a:buClr>
                <a:schemeClr val="dk1"/>
              </a:buClr>
              <a:buSzPts val="2000"/>
              <a:buFont typeface="Arial" panose="020B0604020202020204"/>
              <a:buChar char="•"/>
            </a:pPr>
            <a:r>
              <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rPr>
              <a:t>Train your earthquake magnitude prediction model using historical seismic data . Evaluate the models performance using appropriate matrics such as mean absolute error (MAE), mean squared error (MSE), or root mean squared error (RMSE) on a validation data </a:t>
            </a:r>
            <a:endPar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rPr>
              <a:t>Serialize the trained model into a format that can be easily deployed and used in production environments.</a:t>
            </a:r>
            <a:endPar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rPr>
              <a:t>Create an application programming interface (API) that exposes endpoints for receiving input data and returning earthquake magnitude predictions.</a:t>
            </a:r>
            <a:endPar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rPr>
              <a:t>Optimize your deployment infrastructure for scalability and performance to handle varying loads of incoming prediction requests.</a:t>
            </a:r>
            <a:endPar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rPr>
              <a:t>Consider using cloud services like AWS, Google cloud, or Azure for scalable and reliable infrastructure.</a:t>
            </a:r>
            <a:endPar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342900" marR="0" lvl="0" indent="-342900" algn="just" rtl="0">
              <a:lnSpc>
                <a:spcPct val="100000"/>
              </a:lnSpc>
              <a:spcBef>
                <a:spcPts val="400"/>
              </a:spcBef>
              <a:spcAft>
                <a:spcPts val="0"/>
              </a:spcAft>
              <a:buClr>
                <a:schemeClr val="dk1"/>
              </a:buClr>
              <a:buSzPts val="2000"/>
              <a:buFont typeface="Arial" panose="020B0604020202020204"/>
              <a:buChar char="•"/>
            </a:pPr>
            <a:r>
              <a:rPr lang="en-US" sz="1600" b="0" i="0" u="none" strike="noStrike" cap="none">
                <a:solidFill>
                  <a:srgbClr val="000000"/>
                </a:solidFill>
                <a:latin typeface="Arial" panose="020B0604020202020204"/>
                <a:ea typeface="Arial" panose="020B0604020202020204"/>
                <a:cs typeface="Arial" panose="020B0604020202020204"/>
                <a:sym typeface="Arial" panose="020B0604020202020204"/>
              </a:rPr>
              <a:t>Implement caching mechanism and load balancers to distribute incoming requests efficiently.   </a:t>
            </a:r>
            <a:endParaRPr sz="16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221" name="Google Shape;3221;p21"/>
          <p:cNvSpPr txBox="1"/>
          <p:nvPr/>
        </p:nvSpPr>
        <p:spPr>
          <a:xfrm>
            <a:off x="123208" y="1478492"/>
            <a:ext cx="7557900" cy="502800"/>
          </a:xfrm>
          <a:prstGeom prst="rect">
            <a:avLst/>
          </a:prstGeom>
          <a:noFill/>
          <a:ln>
            <a:noFill/>
          </a:ln>
        </p:spPr>
        <p:txBody>
          <a:bodyPr spcFirstLastPara="1" wrap="square" lIns="91425" tIns="91425" rIns="91425" bIns="91425" anchor="t" anchorCtr="0">
            <a:spAutoFit/>
          </a:bodyPr>
          <a:lstStyle/>
          <a:p>
            <a:pPr marL="173990" marR="0" lvl="0" indent="-85090" algn="l" rtl="0">
              <a:lnSpc>
                <a:spcPct val="100000"/>
              </a:lnSpc>
              <a:spcBef>
                <a:spcPts val="0"/>
              </a:spcBef>
              <a:spcAft>
                <a:spcPts val="800"/>
              </a:spcAft>
              <a:buClr>
                <a:srgbClr val="213163"/>
              </a:buClr>
              <a:buSzPts val="1400"/>
              <a:buFont typeface="Arial" panose="020B0604020202020204"/>
              <a:buNone/>
            </a:pPr>
            <a:endParaRPr sz="14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3222" name="Google Shape;3222;p21"/>
          <p:cNvSpPr/>
          <p:nvPr/>
        </p:nvSpPr>
        <p:spPr>
          <a:xfrm>
            <a:off x="0" y="0"/>
            <a:ext cx="7089300" cy="420300"/>
          </a:xfrm>
          <a:prstGeom prst="rect">
            <a:avLst/>
          </a:prstGeom>
          <a:solidFill>
            <a:srgbClr val="002060"/>
          </a:solidFill>
          <a:ln w="25400" cap="flat" cmpd="sng">
            <a:solidFill>
              <a:srgbClr val="00206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r>
              <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rPr>
              <a:t>EARTHQUAKE PREDICTION SYSTEM</a:t>
            </a:r>
            <a:endParaRPr lang="en-US" sz="1400" b="1" i="0" u="none" strike="noStrike" cap="none">
              <a:solidFill>
                <a:srgbClr val="F2F2F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